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256" r:id="rId34"/>
    <p:sldId id="257" r:id="rId35"/>
    <p:sldId id="291" r:id="rId36"/>
    <p:sldId id="275" r:id="rId37"/>
    <p:sldId id="286" r:id="rId38"/>
    <p:sldId id="279" r:id="rId39"/>
    <p:sldId id="280" r:id="rId40"/>
    <p:sldId id="292" r:id="rId41"/>
    <p:sldId id="293" r:id="rId42"/>
    <p:sldId id="281" r:id="rId43"/>
    <p:sldId id="294" r:id="rId44"/>
    <p:sldId id="283" r:id="rId45"/>
    <p:sldId id="299" r:id="rId46"/>
    <p:sldId id="289" r:id="rId47"/>
    <p:sldId id="285" r:id="rId48"/>
    <p:sldId id="295" r:id="rId49"/>
    <p:sldId id="296" r:id="rId50"/>
    <p:sldId id="297" r:id="rId51"/>
    <p:sldId id="298" r:id="rId52"/>
    <p:sldId id="30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153" d="100"/>
          <a:sy n="153" d="100"/>
        </p:scale>
        <p:origin x="162" y="2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DE890-7A19-49E1-B245-DD68E43D680C}" type="datetimeFigureOut">
              <a:rPr lang="en-US" smtClean="0"/>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C3278-0024-4A64-BCF8-A020FB66E4BA}" type="slidenum">
              <a:rPr lang="en-US" smtClean="0"/>
              <a:t>‹#›</a:t>
            </a:fld>
            <a:endParaRPr lang="en-US"/>
          </a:p>
        </p:txBody>
      </p:sp>
    </p:spTree>
    <p:extLst>
      <p:ext uri="{BB962C8B-B14F-4D97-AF65-F5344CB8AC3E}">
        <p14:creationId xmlns:p14="http://schemas.microsoft.com/office/powerpoint/2010/main" val="326206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646B6B-64F5-4C78-93FC-D1C08337BE05}"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176059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46B6B-64F5-4C78-93FC-D1C08337BE05}"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254473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46B6B-64F5-4C78-93FC-D1C08337BE05}"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230832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46B6B-64F5-4C78-93FC-D1C08337BE05}"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281685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646B6B-64F5-4C78-93FC-D1C08337BE05}"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305240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46B6B-64F5-4C78-93FC-D1C08337BE05}"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287885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46B6B-64F5-4C78-93FC-D1C08337BE05}"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292289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46B6B-64F5-4C78-93FC-D1C08337BE05}"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367424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46B6B-64F5-4C78-93FC-D1C08337BE05}"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120722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646B6B-64F5-4C78-93FC-D1C08337BE05}"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95976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646B6B-64F5-4C78-93FC-D1C08337BE05}"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70BC-DE9B-49F6-B5AA-30748CD7FF14}" type="slidenum">
              <a:rPr lang="en-US" smtClean="0"/>
              <a:t>‹#›</a:t>
            </a:fld>
            <a:endParaRPr lang="en-US"/>
          </a:p>
        </p:txBody>
      </p:sp>
    </p:spTree>
    <p:extLst>
      <p:ext uri="{BB962C8B-B14F-4D97-AF65-F5344CB8AC3E}">
        <p14:creationId xmlns:p14="http://schemas.microsoft.com/office/powerpoint/2010/main" val="18188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46B6B-64F5-4C78-93FC-D1C08337BE05}" type="datetimeFigureOut">
              <a:rPr lang="en-US" smtClean="0"/>
              <a:t>11/13/2019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B70BC-DE9B-49F6-B5AA-30748CD7FF14}" type="slidenum">
              <a:rPr lang="en-US" smtClean="0"/>
              <a:t>‹#›</a:t>
            </a:fld>
            <a:endParaRPr lang="en-US"/>
          </a:p>
        </p:txBody>
      </p:sp>
    </p:spTree>
    <p:extLst>
      <p:ext uri="{BB962C8B-B14F-4D97-AF65-F5344CB8AC3E}">
        <p14:creationId xmlns:p14="http://schemas.microsoft.com/office/powerpoint/2010/main" val="285145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Approaches to Writing a Research Proposal</a:t>
            </a:r>
            <a:endParaRPr lang="en-US" dirty="0"/>
          </a:p>
        </p:txBody>
      </p:sp>
      <p:sp>
        <p:nvSpPr>
          <p:cNvPr id="3" name="Subtitle 2"/>
          <p:cNvSpPr>
            <a:spLocks noGrp="1"/>
          </p:cNvSpPr>
          <p:nvPr>
            <p:ph type="subTitle" idx="1"/>
          </p:nvPr>
        </p:nvSpPr>
        <p:spPr/>
        <p:txBody>
          <a:bodyPr>
            <a:normAutofit lnSpcReduction="10000"/>
          </a:bodyPr>
          <a:lstStyle/>
          <a:p>
            <a:r>
              <a:rPr lang="en-US" dirty="0" smtClean="0"/>
              <a:t>RR Townsend</a:t>
            </a:r>
          </a:p>
          <a:p>
            <a:r>
              <a:rPr lang="en-US" dirty="0" smtClean="0"/>
              <a:t>Clinical Research 101</a:t>
            </a:r>
          </a:p>
          <a:p>
            <a:r>
              <a:rPr lang="en-US" dirty="0" smtClean="0"/>
              <a:t>November 13 2019</a:t>
            </a:r>
          </a:p>
          <a:p>
            <a:r>
              <a:rPr lang="en-US" dirty="0" smtClean="0"/>
              <a:t>1125h – 1200h</a:t>
            </a:r>
            <a:endParaRPr lang="en-US" dirty="0"/>
          </a:p>
        </p:txBody>
      </p:sp>
    </p:spTree>
    <p:extLst>
      <p:ext uri="{BB962C8B-B14F-4D97-AF65-F5344CB8AC3E}">
        <p14:creationId xmlns:p14="http://schemas.microsoft.com/office/powerpoint/2010/main" val="2933593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Designing the study</a:t>
            </a:r>
          </a:p>
        </p:txBody>
      </p:sp>
      <p:sp>
        <p:nvSpPr>
          <p:cNvPr id="28675" name="Content Placeholder 2"/>
          <p:cNvSpPr>
            <a:spLocks noGrp="1"/>
          </p:cNvSpPr>
          <p:nvPr>
            <p:ph idx="1"/>
          </p:nvPr>
        </p:nvSpPr>
        <p:spPr/>
        <p:txBody>
          <a:bodyPr>
            <a:normAutofit/>
          </a:bodyPr>
          <a:lstStyle/>
          <a:p>
            <a:pPr eaLnBrk="1" hangingPunct="1"/>
            <a:r>
              <a:rPr lang="en-US" dirty="0" smtClean="0"/>
              <a:t>How many people (shallow vs wide)</a:t>
            </a:r>
          </a:p>
          <a:p>
            <a:pPr eaLnBrk="1" hangingPunct="1"/>
            <a:r>
              <a:rPr lang="en-US" dirty="0" smtClean="0"/>
              <a:t>People, or other materials (like DNA)</a:t>
            </a:r>
          </a:p>
          <a:p>
            <a:pPr eaLnBrk="1" hangingPunct="1"/>
            <a:r>
              <a:rPr lang="en-US" dirty="0" smtClean="0"/>
              <a:t>Intervene, or observe, or query, or other</a:t>
            </a:r>
          </a:p>
          <a:p>
            <a:pPr eaLnBrk="1" hangingPunct="1"/>
            <a:r>
              <a:rPr lang="en-US" dirty="0" smtClean="0"/>
              <a:t>How many measurements; and of what</a:t>
            </a:r>
          </a:p>
          <a:p>
            <a:pPr eaLnBrk="1" hangingPunct="1"/>
            <a:r>
              <a:rPr lang="en-US" dirty="0" smtClean="0"/>
              <a:t>Use existing data, or generate your own</a:t>
            </a:r>
          </a:p>
          <a:p>
            <a:pPr eaLnBrk="1" hangingPunct="1"/>
            <a:r>
              <a:rPr lang="en-US" dirty="0" smtClean="0"/>
              <a:t>Where do you find these</a:t>
            </a:r>
          </a:p>
          <a:p>
            <a:pPr lvl="1" eaLnBrk="1" hangingPunct="1"/>
            <a:r>
              <a:rPr lang="en-US" dirty="0" smtClean="0"/>
              <a:t>people/specimens/data/DNA</a:t>
            </a:r>
          </a:p>
          <a:p>
            <a:pPr eaLnBrk="1" hangingPunct="1"/>
            <a:r>
              <a:rPr lang="en-US" dirty="0" smtClean="0"/>
              <a:t>Who watches over my study</a:t>
            </a:r>
          </a:p>
        </p:txBody>
      </p:sp>
      <p:pic>
        <p:nvPicPr>
          <p:cNvPr id="2" name="Picture 1"/>
          <p:cNvPicPr>
            <a:picLocks noChangeAspect="1"/>
          </p:cNvPicPr>
          <p:nvPr/>
        </p:nvPicPr>
        <p:blipFill>
          <a:blip r:embed="rId2"/>
          <a:stretch>
            <a:fillRect/>
          </a:stretch>
        </p:blipFill>
        <p:spPr>
          <a:xfrm>
            <a:off x="7602537" y="591671"/>
            <a:ext cx="3974278" cy="4607858"/>
          </a:xfrm>
          <a:prstGeom prst="rect">
            <a:avLst/>
          </a:prstGeom>
        </p:spPr>
      </p:pic>
    </p:spTree>
    <p:extLst>
      <p:ext uri="{BB962C8B-B14F-4D97-AF65-F5344CB8AC3E}">
        <p14:creationId xmlns:p14="http://schemas.microsoft.com/office/powerpoint/2010/main" val="709917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in designing clinical research</a:t>
            </a:r>
            <a:endParaRPr lang="en-US" dirty="0"/>
          </a:p>
        </p:txBody>
      </p:sp>
      <p:sp>
        <p:nvSpPr>
          <p:cNvPr id="3" name="Content Placeholder 2"/>
          <p:cNvSpPr>
            <a:spLocks noGrp="1"/>
          </p:cNvSpPr>
          <p:nvPr>
            <p:ph idx="1"/>
          </p:nvPr>
        </p:nvSpPr>
        <p:spPr>
          <a:xfrm>
            <a:off x="838200" y="1825625"/>
            <a:ext cx="3548529" cy="630704"/>
          </a:xfrm>
        </p:spPr>
        <p:txBody>
          <a:bodyPr/>
          <a:lstStyle/>
          <a:p>
            <a:r>
              <a:rPr lang="en-US" dirty="0" smtClean="0"/>
              <a:t>Marriage to an AIM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71" y="2456329"/>
            <a:ext cx="3303542" cy="1855693"/>
          </a:xfrm>
          <a:prstGeom prst="rect">
            <a:avLst/>
          </a:prstGeom>
        </p:spPr>
      </p:pic>
      <p:sp>
        <p:nvSpPr>
          <p:cNvPr id="5" name="Content Placeholder 2"/>
          <p:cNvSpPr txBox="1">
            <a:spLocks/>
          </p:cNvSpPr>
          <p:nvPr/>
        </p:nvSpPr>
        <p:spPr>
          <a:xfrm>
            <a:off x="5152209" y="1825625"/>
            <a:ext cx="1887581" cy="630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IRB issues</a:t>
            </a:r>
            <a:endParaRPr lang="en-US" dirty="0"/>
          </a:p>
        </p:txBody>
      </p:sp>
      <p:pic>
        <p:nvPicPr>
          <p:cNvPr id="6" name="Picture 5"/>
          <p:cNvPicPr>
            <a:picLocks noChangeAspect="1"/>
          </p:cNvPicPr>
          <p:nvPr/>
        </p:nvPicPr>
        <p:blipFill>
          <a:blip r:embed="rId3"/>
          <a:stretch>
            <a:fillRect/>
          </a:stretch>
        </p:blipFill>
        <p:spPr>
          <a:xfrm>
            <a:off x="4459602" y="2468282"/>
            <a:ext cx="3277760" cy="1843740"/>
          </a:xfrm>
          <a:prstGeom prst="rect">
            <a:avLst/>
          </a:prstGeom>
        </p:spPr>
      </p:pic>
      <p:sp>
        <p:nvSpPr>
          <p:cNvPr id="7" name="Content Placeholder 2"/>
          <p:cNvSpPr txBox="1">
            <a:spLocks/>
          </p:cNvSpPr>
          <p:nvPr/>
        </p:nvSpPr>
        <p:spPr>
          <a:xfrm>
            <a:off x="9155547" y="1933201"/>
            <a:ext cx="1887581" cy="630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Power</a:t>
            </a:r>
            <a:endParaRPr lang="en-US" dirty="0"/>
          </a:p>
        </p:txBody>
      </p:sp>
      <p:pic>
        <p:nvPicPr>
          <p:cNvPr id="8" name="Picture 7"/>
          <p:cNvPicPr>
            <a:picLocks noChangeAspect="1"/>
          </p:cNvPicPr>
          <p:nvPr/>
        </p:nvPicPr>
        <p:blipFill>
          <a:blip r:embed="rId4"/>
          <a:stretch>
            <a:fillRect/>
          </a:stretch>
        </p:blipFill>
        <p:spPr>
          <a:xfrm>
            <a:off x="8355947" y="2384610"/>
            <a:ext cx="3486782" cy="1880721"/>
          </a:xfrm>
          <a:prstGeom prst="rect">
            <a:avLst/>
          </a:prstGeom>
        </p:spPr>
      </p:pic>
      <p:sp>
        <p:nvSpPr>
          <p:cNvPr id="9" name="Up Arrow 8"/>
          <p:cNvSpPr/>
          <p:nvPr/>
        </p:nvSpPr>
        <p:spPr>
          <a:xfrm>
            <a:off x="5755341" y="4679576"/>
            <a:ext cx="921124" cy="15598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78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suggestions</a:t>
            </a:r>
            <a:endParaRPr lang="en-US" dirty="0"/>
          </a:p>
        </p:txBody>
      </p:sp>
      <p:sp>
        <p:nvSpPr>
          <p:cNvPr id="3" name="Content Placeholder 2"/>
          <p:cNvSpPr>
            <a:spLocks noGrp="1"/>
          </p:cNvSpPr>
          <p:nvPr>
            <p:ph idx="1"/>
          </p:nvPr>
        </p:nvSpPr>
        <p:spPr>
          <a:xfrm>
            <a:off x="838200" y="1825625"/>
            <a:ext cx="10515600" cy="4760446"/>
          </a:xfrm>
        </p:spPr>
        <p:txBody>
          <a:bodyPr>
            <a:normAutofit lnSpcReduction="10000"/>
          </a:bodyPr>
          <a:lstStyle/>
          <a:p>
            <a:r>
              <a:rPr lang="en-US" dirty="0" smtClean="0"/>
              <a:t>Send your colleagues your first page with introduction, hypothesis/hypotheses and AIMS.</a:t>
            </a:r>
          </a:p>
          <a:p>
            <a:r>
              <a:rPr lang="en-US" dirty="0" smtClean="0"/>
              <a:t>Don’t wait till a few days before a grant deadline to seek input</a:t>
            </a:r>
          </a:p>
          <a:p>
            <a:r>
              <a:rPr lang="en-US" dirty="0" smtClean="0"/>
              <a:t>Talk with your grants administrator – you may not be able to afford what you are planning at first go around</a:t>
            </a:r>
          </a:p>
          <a:p>
            <a:r>
              <a:rPr lang="en-US" dirty="0" smtClean="0"/>
              <a:t>DEVELOP A CHECKLIST!!</a:t>
            </a:r>
          </a:p>
          <a:p>
            <a:r>
              <a:rPr lang="en-US" dirty="0" smtClean="0"/>
              <a:t>The statistical approach may seem “back room” to you but this will bite you if not done well.  The reviewing agency will usually have an army of </a:t>
            </a:r>
            <a:r>
              <a:rPr lang="en-US" dirty="0" err="1" smtClean="0"/>
              <a:t>biostats</a:t>
            </a:r>
            <a:r>
              <a:rPr lang="en-US" dirty="0" smtClean="0"/>
              <a:t> reviewers looking over the applications.  Talk with </a:t>
            </a:r>
            <a:r>
              <a:rPr lang="en-US" dirty="0" err="1" smtClean="0"/>
              <a:t>biostats</a:t>
            </a:r>
            <a:r>
              <a:rPr lang="en-US" dirty="0" smtClean="0"/>
              <a:t> early and often and leave enough room in the page restriction for data management, power, and statistical analysis</a:t>
            </a:r>
            <a:endParaRPr lang="en-US" dirty="0"/>
          </a:p>
        </p:txBody>
      </p:sp>
    </p:spTree>
    <p:extLst>
      <p:ext uri="{BB962C8B-B14F-4D97-AF65-F5344CB8AC3E}">
        <p14:creationId xmlns:p14="http://schemas.microsoft.com/office/powerpoint/2010/main" val="1259068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964" y="1279047"/>
            <a:ext cx="11718118" cy="4273094"/>
          </a:xfrm>
          <a:prstGeom prst="rect">
            <a:avLst/>
          </a:prstGeom>
        </p:spPr>
      </p:pic>
    </p:spTree>
    <p:extLst>
      <p:ext uri="{BB962C8B-B14F-4D97-AF65-F5344CB8AC3E}">
        <p14:creationId xmlns:p14="http://schemas.microsoft.com/office/powerpoint/2010/main" val="220993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71" y="365125"/>
            <a:ext cx="11684000" cy="1325563"/>
          </a:xfrm>
        </p:spPr>
        <p:txBody>
          <a:bodyPr/>
          <a:lstStyle/>
          <a:p>
            <a:r>
              <a:rPr lang="en-US" dirty="0" smtClean="0"/>
              <a:t>A few graphics help breakup the monotony of text</a:t>
            </a:r>
            <a:endParaRPr lang="en-US" dirty="0"/>
          </a:p>
        </p:txBody>
      </p:sp>
      <p:pic>
        <p:nvPicPr>
          <p:cNvPr id="4" name="Picture 3"/>
          <p:cNvPicPr>
            <a:picLocks noChangeAspect="1"/>
          </p:cNvPicPr>
          <p:nvPr/>
        </p:nvPicPr>
        <p:blipFill>
          <a:blip r:embed="rId2"/>
          <a:stretch>
            <a:fillRect/>
          </a:stretch>
        </p:blipFill>
        <p:spPr>
          <a:xfrm>
            <a:off x="2139315" y="1690688"/>
            <a:ext cx="7439025" cy="4597667"/>
          </a:xfrm>
          <a:prstGeom prst="rect">
            <a:avLst/>
          </a:prstGeom>
        </p:spPr>
      </p:pic>
      <p:sp>
        <p:nvSpPr>
          <p:cNvPr id="5" name="Oval 4"/>
          <p:cNvSpPr/>
          <p:nvPr/>
        </p:nvSpPr>
        <p:spPr>
          <a:xfrm>
            <a:off x="5802406" y="3207124"/>
            <a:ext cx="2212041" cy="20439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37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2573" y="686012"/>
            <a:ext cx="8731568" cy="5463327"/>
          </a:xfrm>
          <a:prstGeom prst="rect">
            <a:avLst/>
          </a:prstGeom>
        </p:spPr>
      </p:pic>
    </p:spTree>
    <p:extLst>
      <p:ext uri="{BB962C8B-B14F-4D97-AF65-F5344CB8AC3E}">
        <p14:creationId xmlns:p14="http://schemas.microsoft.com/office/powerpoint/2010/main" val="252998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analysis section</a:t>
            </a:r>
            <a:endParaRPr lang="en-US" dirty="0"/>
          </a:p>
        </p:txBody>
      </p:sp>
      <p:sp>
        <p:nvSpPr>
          <p:cNvPr id="3" name="Content Placeholder 2"/>
          <p:cNvSpPr>
            <a:spLocks noGrp="1"/>
          </p:cNvSpPr>
          <p:nvPr>
            <p:ph idx="1"/>
          </p:nvPr>
        </p:nvSpPr>
        <p:spPr>
          <a:xfrm>
            <a:off x="838200" y="1825625"/>
            <a:ext cx="10515600" cy="3580093"/>
          </a:xfrm>
        </p:spPr>
        <p:txBody>
          <a:bodyPr/>
          <a:lstStyle/>
          <a:p>
            <a:r>
              <a:rPr lang="en-US" dirty="0" smtClean="0"/>
              <a:t>Describe how the data will be gathered, tabulated, and stored</a:t>
            </a:r>
          </a:p>
          <a:p>
            <a:r>
              <a:rPr lang="en-US" dirty="0" smtClean="0"/>
              <a:t>Describe the analysis plan – often you can enlist the help of a statistics person in this section – but take some time to understand the analysis plan.  If you don’t know what your analysis approach will entail, and whether it’s the right way to analyze the type of data you collect, your reviewer may not either</a:t>
            </a:r>
          </a:p>
          <a:p>
            <a:r>
              <a:rPr lang="en-US" dirty="0" smtClean="0"/>
              <a:t>Do the power calculations with brutal honesty; often tables of power and effect size are quite useful</a:t>
            </a:r>
            <a:endParaRPr lang="en-US" dirty="0"/>
          </a:p>
        </p:txBody>
      </p:sp>
    </p:spTree>
    <p:extLst>
      <p:ext uri="{BB962C8B-B14F-4D97-AF65-F5344CB8AC3E}">
        <p14:creationId xmlns:p14="http://schemas.microsoft.com/office/powerpoint/2010/main" val="3281972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yourself these questions</a:t>
            </a:r>
            <a:endParaRPr lang="en-US" dirty="0"/>
          </a:p>
        </p:txBody>
      </p:sp>
      <p:sp>
        <p:nvSpPr>
          <p:cNvPr id="3" name="Content Placeholder 2"/>
          <p:cNvSpPr>
            <a:spLocks noGrp="1"/>
          </p:cNvSpPr>
          <p:nvPr>
            <p:ph idx="1"/>
          </p:nvPr>
        </p:nvSpPr>
        <p:spPr/>
        <p:txBody>
          <a:bodyPr/>
          <a:lstStyle/>
          <a:p>
            <a:r>
              <a:rPr lang="en-US" dirty="0" smtClean="0"/>
              <a:t>What if I am wrong?</a:t>
            </a:r>
          </a:p>
          <a:p>
            <a:r>
              <a:rPr lang="en-US" dirty="0" smtClean="0"/>
              <a:t>What are the limitations in my approach?  Address this in your grant</a:t>
            </a:r>
          </a:p>
          <a:p>
            <a:r>
              <a:rPr lang="en-US" dirty="0" smtClean="0"/>
              <a:t>Are there strong opinions out there in </a:t>
            </a:r>
            <a:r>
              <a:rPr lang="en-US" dirty="0" err="1" smtClean="0"/>
              <a:t>InvestigatorLand</a:t>
            </a:r>
            <a:r>
              <a:rPr lang="en-US" dirty="0" smtClean="0"/>
              <a:t> about the best way to address this problem, the best way to measure this variable, the best way to screen for this disorder …</a:t>
            </a:r>
          </a:p>
          <a:p>
            <a:pPr marL="0" indent="0">
              <a:buNone/>
            </a:pPr>
            <a:endParaRPr lang="en-US" dirty="0"/>
          </a:p>
        </p:txBody>
      </p:sp>
    </p:spTree>
    <p:extLst>
      <p:ext uri="{BB962C8B-B14F-4D97-AF65-F5344CB8AC3E}">
        <p14:creationId xmlns:p14="http://schemas.microsoft.com/office/powerpoint/2010/main" val="3810391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a:xfrm>
            <a:off x="838200" y="1825625"/>
            <a:ext cx="10515600" cy="2161428"/>
          </a:xfrm>
        </p:spPr>
        <p:txBody>
          <a:bodyPr/>
          <a:lstStyle/>
          <a:p>
            <a:r>
              <a:rPr lang="en-US" dirty="0" smtClean="0"/>
              <a:t>Have you published in the area you are planning to investigate?</a:t>
            </a:r>
          </a:p>
          <a:p>
            <a:r>
              <a:rPr lang="en-US" dirty="0" smtClean="0"/>
              <a:t>Have your collaborators published in the area you are planning to investigate?</a:t>
            </a:r>
          </a:p>
          <a:p>
            <a:r>
              <a:rPr lang="en-US" dirty="0" smtClean="0"/>
              <a:t>Have your collaborators published with you before?</a:t>
            </a:r>
            <a:endParaRPr lang="en-US" dirty="0"/>
          </a:p>
        </p:txBody>
      </p:sp>
    </p:spTree>
    <p:extLst>
      <p:ext uri="{BB962C8B-B14F-4D97-AF65-F5344CB8AC3E}">
        <p14:creationId xmlns:p14="http://schemas.microsoft.com/office/powerpoint/2010/main" val="3782618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Sidebar on K awards</a:t>
            </a:r>
            <a:endParaRPr lang="en-US" dirty="0"/>
          </a:p>
        </p:txBody>
      </p:sp>
      <p:sp>
        <p:nvSpPr>
          <p:cNvPr id="3" name="Content Placeholder 2"/>
          <p:cNvSpPr>
            <a:spLocks noGrp="1"/>
          </p:cNvSpPr>
          <p:nvPr>
            <p:ph idx="1"/>
          </p:nvPr>
        </p:nvSpPr>
        <p:spPr/>
        <p:txBody>
          <a:bodyPr/>
          <a:lstStyle/>
          <a:p>
            <a:r>
              <a:rPr lang="en-US" dirty="0" smtClean="0"/>
              <a:t>Mentor, Mentor, Mentor</a:t>
            </a:r>
          </a:p>
          <a:p>
            <a:r>
              <a:rPr lang="en-US" dirty="0" smtClean="0"/>
              <a:t>Good idea with some innovation, and a solid approach</a:t>
            </a:r>
          </a:p>
          <a:p>
            <a:r>
              <a:rPr lang="en-US" dirty="0" smtClean="0"/>
              <a:t>Mentor’s Letter – if unenthusiastic, if your name is misspelled, if you appear to be yet another warm body in a lab machine this wont bode well</a:t>
            </a:r>
          </a:p>
          <a:p>
            <a:r>
              <a:rPr lang="en-US" dirty="0" smtClean="0"/>
              <a:t>Ensure you read the details in the K award description</a:t>
            </a:r>
          </a:p>
          <a:p>
            <a:pPr lvl="1"/>
            <a:r>
              <a:rPr lang="en-US" dirty="0" smtClean="0"/>
              <a:t>Is there training planned</a:t>
            </a:r>
          </a:p>
          <a:p>
            <a:pPr lvl="1"/>
            <a:r>
              <a:rPr lang="en-US" dirty="0" smtClean="0"/>
              <a:t>Is training supported by fellowship $ or things like Penn’s K12 award</a:t>
            </a:r>
          </a:p>
          <a:p>
            <a:pPr lvl="1"/>
            <a:r>
              <a:rPr lang="en-US" dirty="0" smtClean="0"/>
              <a:t>Are there Institutional commitment requirements</a:t>
            </a:r>
          </a:p>
          <a:p>
            <a:pPr lvl="1"/>
            <a:r>
              <a:rPr lang="en-US" dirty="0" smtClean="0"/>
              <a:t>Will you have the protected time needed</a:t>
            </a:r>
            <a:endParaRPr lang="en-US" dirty="0"/>
          </a:p>
        </p:txBody>
      </p:sp>
    </p:spTree>
    <p:extLst>
      <p:ext uri="{BB962C8B-B14F-4D97-AF65-F5344CB8AC3E}">
        <p14:creationId xmlns:p14="http://schemas.microsoft.com/office/powerpoint/2010/main" val="3266835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u="sng" dirty="0" smtClean="0"/>
              <a:t>absolutely-don’t-forget-this</a:t>
            </a:r>
            <a:r>
              <a:rPr lang="en-US" dirty="0" smtClean="0"/>
              <a:t> list</a:t>
            </a:r>
            <a:endParaRPr lang="en-US" dirty="0"/>
          </a:p>
        </p:txBody>
      </p:sp>
      <p:sp>
        <p:nvSpPr>
          <p:cNvPr id="3" name="Content Placeholder 2"/>
          <p:cNvSpPr>
            <a:spLocks noGrp="1"/>
          </p:cNvSpPr>
          <p:nvPr>
            <p:ph idx="1"/>
          </p:nvPr>
        </p:nvSpPr>
        <p:spPr>
          <a:xfrm>
            <a:off x="838200" y="1825625"/>
            <a:ext cx="10515600" cy="3098987"/>
          </a:xfrm>
        </p:spPr>
        <p:txBody>
          <a:bodyPr/>
          <a:lstStyle/>
          <a:p>
            <a:r>
              <a:rPr lang="en-US" dirty="0" smtClean="0"/>
              <a:t>Deadlines are that: if you don’t get it submitted in time, it’s dead</a:t>
            </a:r>
          </a:p>
          <a:p>
            <a:r>
              <a:rPr lang="en-US" dirty="0" smtClean="0"/>
              <a:t>A grant is many faceted beast – you need ruthless readers, brilliant biostatistics, great grants-admins, and an innovative idea</a:t>
            </a:r>
          </a:p>
          <a:p>
            <a:r>
              <a:rPr lang="en-US" dirty="0" smtClean="0"/>
              <a:t>Keep it simple</a:t>
            </a:r>
          </a:p>
          <a:p>
            <a:r>
              <a:rPr lang="en-US" dirty="0" smtClean="0"/>
              <a:t>Keep it focused on your Hypothesis and AIMS</a:t>
            </a:r>
          </a:p>
          <a:p>
            <a:r>
              <a:rPr lang="en-US" dirty="0" smtClean="0"/>
              <a:t>Pay attention to the details like font size and margins</a:t>
            </a:r>
            <a:endParaRPr lang="en-US" dirty="0"/>
          </a:p>
        </p:txBody>
      </p:sp>
    </p:spTree>
    <p:extLst>
      <p:ext uri="{BB962C8B-B14F-4D97-AF65-F5344CB8AC3E}">
        <p14:creationId xmlns:p14="http://schemas.microsoft.com/office/powerpoint/2010/main" val="3388117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approach</a:t>
            </a:r>
            <a:endParaRPr lang="en-US" dirty="0"/>
          </a:p>
        </p:txBody>
      </p:sp>
      <p:sp>
        <p:nvSpPr>
          <p:cNvPr id="3" name="Content Placeholder 2"/>
          <p:cNvSpPr>
            <a:spLocks noGrp="1"/>
          </p:cNvSpPr>
          <p:nvPr>
            <p:ph idx="1"/>
          </p:nvPr>
        </p:nvSpPr>
        <p:spPr/>
        <p:txBody>
          <a:bodyPr/>
          <a:lstStyle/>
          <a:p>
            <a:r>
              <a:rPr lang="en-US" dirty="0" smtClean="0"/>
              <a:t>Deadline February 5</a:t>
            </a:r>
            <a:r>
              <a:rPr lang="en-US" baseline="30000" dirty="0" smtClean="0"/>
              <a:t>th</a:t>
            </a:r>
            <a:r>
              <a:rPr lang="en-US" dirty="0" smtClean="0"/>
              <a:t> 2020</a:t>
            </a:r>
          </a:p>
          <a:p>
            <a:r>
              <a:rPr lang="en-US" dirty="0" smtClean="0"/>
              <a:t>R01 target</a:t>
            </a:r>
          </a:p>
          <a:p>
            <a:r>
              <a:rPr lang="en-US" dirty="0" smtClean="0"/>
              <a:t>Its November now</a:t>
            </a:r>
          </a:p>
          <a:p>
            <a:r>
              <a:rPr lang="en-US" dirty="0" smtClean="0"/>
              <a:t>You should already have your H</a:t>
            </a:r>
            <a:r>
              <a:rPr lang="en-US" baseline="-25000" dirty="0" smtClean="0"/>
              <a:t>0</a:t>
            </a:r>
            <a:r>
              <a:rPr lang="en-US" dirty="0" smtClean="0"/>
              <a:t> and AIMS in at least a near draft format</a:t>
            </a:r>
          </a:p>
          <a:p>
            <a:r>
              <a:rPr lang="en-US" dirty="0" smtClean="0"/>
              <a:t>Start the discussion with your grants admin and develop your checklist</a:t>
            </a:r>
          </a:p>
          <a:p>
            <a:r>
              <a:rPr lang="en-US" dirty="0" smtClean="0"/>
              <a:t>Send your Intro/AIMS to at least three colleagues who are able to provide some feedback for you</a:t>
            </a:r>
            <a:endParaRPr lang="en-US" dirty="0"/>
          </a:p>
        </p:txBody>
      </p:sp>
    </p:spTree>
    <p:extLst>
      <p:ext uri="{BB962C8B-B14F-4D97-AF65-F5344CB8AC3E}">
        <p14:creationId xmlns:p14="http://schemas.microsoft.com/office/powerpoint/2010/main" val="2571790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Approach-2</a:t>
            </a:r>
            <a:endParaRPr lang="en-US" dirty="0"/>
          </a:p>
        </p:txBody>
      </p:sp>
      <p:sp>
        <p:nvSpPr>
          <p:cNvPr id="3" name="Content Placeholder 2"/>
          <p:cNvSpPr>
            <a:spLocks noGrp="1"/>
          </p:cNvSpPr>
          <p:nvPr>
            <p:ph idx="1"/>
          </p:nvPr>
        </p:nvSpPr>
        <p:spPr/>
        <p:txBody>
          <a:bodyPr>
            <a:normAutofit lnSpcReduction="10000"/>
          </a:bodyPr>
          <a:lstStyle/>
          <a:p>
            <a:r>
              <a:rPr lang="en-US" dirty="0" smtClean="0"/>
              <a:t>By early December have your Strategy/Approach outlined</a:t>
            </a:r>
          </a:p>
          <a:p>
            <a:r>
              <a:rPr lang="en-US" dirty="0" smtClean="0"/>
              <a:t>By early December arrange time with a Stats person (may need more than two or three meetings)</a:t>
            </a:r>
          </a:p>
          <a:p>
            <a:r>
              <a:rPr lang="en-US" dirty="0" smtClean="0"/>
              <a:t>By early December organize your preliminary data – a combination of published (for assuring the Reviewer your methods work in your hands), and in-process demonstrating feasibility if gathering new data, or branching into a new population</a:t>
            </a:r>
          </a:p>
          <a:p>
            <a:r>
              <a:rPr lang="en-US" dirty="0" smtClean="0"/>
              <a:t>Get the Intro/AIMS back and revise.  If it appears that they seem feasible to others work on developing the strategy.  Organize your strategy/approach by each AIM, and discuss the anticipated results, limitations</a:t>
            </a:r>
            <a:endParaRPr lang="en-US" dirty="0"/>
          </a:p>
        </p:txBody>
      </p:sp>
    </p:spTree>
    <p:extLst>
      <p:ext uri="{BB962C8B-B14F-4D97-AF65-F5344CB8AC3E}">
        <p14:creationId xmlns:p14="http://schemas.microsoft.com/office/powerpoint/2010/main" val="1592256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- 3</a:t>
            </a:r>
            <a:endParaRPr lang="en-US" dirty="0"/>
          </a:p>
        </p:txBody>
      </p:sp>
      <p:sp>
        <p:nvSpPr>
          <p:cNvPr id="3" name="Content Placeholder 2"/>
          <p:cNvSpPr>
            <a:spLocks noGrp="1"/>
          </p:cNvSpPr>
          <p:nvPr>
            <p:ph idx="1"/>
          </p:nvPr>
        </p:nvSpPr>
        <p:spPr/>
        <p:txBody>
          <a:bodyPr/>
          <a:lstStyle/>
          <a:p>
            <a:r>
              <a:rPr lang="en-US" dirty="0" smtClean="0"/>
              <a:t>By mid-December finish a draft of the Strategy/Approach</a:t>
            </a:r>
          </a:p>
          <a:p>
            <a:r>
              <a:rPr lang="en-US" dirty="0" smtClean="0"/>
              <a:t>Send your AIMS around again, and if you can include one or two new readers to look at them so much the better</a:t>
            </a:r>
          </a:p>
          <a:p>
            <a:r>
              <a:rPr lang="en-US" dirty="0" smtClean="0"/>
              <a:t>Don’t be afraid to blow things up and start over if an AIM just doesn’t work</a:t>
            </a:r>
          </a:p>
          <a:p>
            <a:r>
              <a:rPr lang="en-US" dirty="0" smtClean="0"/>
              <a:t>Save your drafts with filenames that have the date in them – that’s just plain useful advice</a:t>
            </a:r>
            <a:endParaRPr lang="en-US" dirty="0"/>
          </a:p>
        </p:txBody>
      </p:sp>
    </p:spTree>
    <p:extLst>
      <p:ext uri="{BB962C8B-B14F-4D97-AF65-F5344CB8AC3E}">
        <p14:creationId xmlns:p14="http://schemas.microsoft.com/office/powerpoint/2010/main" val="87614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when you feel like your have a break</a:t>
            </a:r>
            <a:endParaRPr lang="en-US" dirty="0"/>
          </a:p>
        </p:txBody>
      </p:sp>
      <p:sp>
        <p:nvSpPr>
          <p:cNvPr id="3" name="Content Placeholder 2"/>
          <p:cNvSpPr>
            <a:spLocks noGrp="1"/>
          </p:cNvSpPr>
          <p:nvPr>
            <p:ph idx="1"/>
          </p:nvPr>
        </p:nvSpPr>
        <p:spPr/>
        <p:txBody>
          <a:bodyPr/>
          <a:lstStyle/>
          <a:p>
            <a:r>
              <a:rPr lang="en-US" dirty="0" smtClean="0"/>
              <a:t>Begin to develop the Human Subjects Section (where applicable)</a:t>
            </a:r>
          </a:p>
          <a:p>
            <a:r>
              <a:rPr lang="en-US" dirty="0" smtClean="0"/>
              <a:t>Write the abstract (beware of space restrictions – practice it)</a:t>
            </a:r>
          </a:p>
          <a:p>
            <a:r>
              <a:rPr lang="en-US" dirty="0" smtClean="0"/>
              <a:t>Construct the Resources page (often a colleague will have one)</a:t>
            </a:r>
          </a:p>
          <a:p>
            <a:r>
              <a:rPr lang="en-US" dirty="0" smtClean="0"/>
              <a:t>Seek help on the budget process</a:t>
            </a:r>
          </a:p>
          <a:p>
            <a:pPr lvl="1"/>
            <a:r>
              <a:rPr lang="en-US" dirty="0" smtClean="0"/>
              <a:t>From the grants admin</a:t>
            </a:r>
          </a:p>
          <a:p>
            <a:pPr lvl="1"/>
            <a:r>
              <a:rPr lang="en-US" dirty="0" smtClean="0"/>
              <a:t>From units like the CHPS</a:t>
            </a:r>
          </a:p>
          <a:p>
            <a:pPr lvl="1"/>
            <a:r>
              <a:rPr lang="en-US" dirty="0" smtClean="0"/>
              <a:t>From the Investigational Drug Service (where applicable)</a:t>
            </a:r>
          </a:p>
          <a:p>
            <a:pPr lvl="1"/>
            <a:r>
              <a:rPr lang="en-US" dirty="0" smtClean="0"/>
              <a:t>For research prices for labs, imaging, accessing data in PMACS datasets</a:t>
            </a:r>
          </a:p>
          <a:p>
            <a:pPr lvl="1"/>
            <a:r>
              <a:rPr lang="en-US" dirty="0" smtClean="0"/>
              <a:t>For reimbursing research subjects (when applicable)</a:t>
            </a:r>
            <a:endParaRPr lang="en-US" dirty="0"/>
          </a:p>
        </p:txBody>
      </p:sp>
    </p:spTree>
    <p:extLst>
      <p:ext uri="{BB962C8B-B14F-4D97-AF65-F5344CB8AC3E}">
        <p14:creationId xmlns:p14="http://schemas.microsoft.com/office/powerpoint/2010/main" val="41601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- 4</a:t>
            </a:r>
            <a:endParaRPr lang="en-US" dirty="0"/>
          </a:p>
        </p:txBody>
      </p:sp>
      <p:sp>
        <p:nvSpPr>
          <p:cNvPr id="3" name="Content Placeholder 2"/>
          <p:cNvSpPr>
            <a:spLocks noGrp="1"/>
          </p:cNvSpPr>
          <p:nvPr>
            <p:ph idx="1"/>
          </p:nvPr>
        </p:nvSpPr>
        <p:spPr/>
        <p:txBody>
          <a:bodyPr>
            <a:normAutofit lnSpcReduction="10000"/>
          </a:bodyPr>
          <a:lstStyle/>
          <a:p>
            <a:r>
              <a:rPr lang="en-US" dirty="0" smtClean="0"/>
              <a:t>Do you need letters of support?</a:t>
            </a:r>
          </a:p>
          <a:p>
            <a:r>
              <a:rPr lang="en-US" dirty="0" smtClean="0"/>
              <a:t>Have you constructed your </a:t>
            </a:r>
            <a:r>
              <a:rPr lang="en-US" dirty="0" err="1" smtClean="0"/>
              <a:t>biosketch</a:t>
            </a:r>
            <a:r>
              <a:rPr lang="en-US" dirty="0" smtClean="0"/>
              <a:t>?  (Definitely follow directions here – this one is a moving target)</a:t>
            </a:r>
          </a:p>
          <a:p>
            <a:r>
              <a:rPr lang="en-US" dirty="0" smtClean="0"/>
              <a:t>Do you need </a:t>
            </a:r>
            <a:r>
              <a:rPr lang="en-US" dirty="0" err="1" smtClean="0"/>
              <a:t>biosketches</a:t>
            </a:r>
            <a:r>
              <a:rPr lang="en-US" dirty="0" smtClean="0"/>
              <a:t> from others</a:t>
            </a:r>
          </a:p>
          <a:p>
            <a:r>
              <a:rPr lang="en-US" dirty="0" smtClean="0"/>
              <a:t>Do you know what “key personnel” are</a:t>
            </a:r>
          </a:p>
          <a:p>
            <a:r>
              <a:rPr lang="en-US" dirty="0" smtClean="0"/>
              <a:t>Do you know what “Salary &amp; EB” means</a:t>
            </a:r>
          </a:p>
          <a:p>
            <a:r>
              <a:rPr lang="en-US" dirty="0" smtClean="0"/>
              <a:t>Are your references correct – periodically make sure that the article you think you cited from your reference manage is the correct one.  Sloppy attention to details makes reviewers suspect sloppy approach to science</a:t>
            </a:r>
            <a:endParaRPr lang="en-US" dirty="0"/>
          </a:p>
        </p:txBody>
      </p:sp>
    </p:spTree>
    <p:extLst>
      <p:ext uri="{BB962C8B-B14F-4D97-AF65-F5344CB8AC3E}">
        <p14:creationId xmlns:p14="http://schemas.microsoft.com/office/powerpoint/2010/main" val="35904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- 5</a:t>
            </a:r>
            <a:endParaRPr lang="en-US" dirty="0"/>
          </a:p>
        </p:txBody>
      </p:sp>
      <p:sp>
        <p:nvSpPr>
          <p:cNvPr id="3" name="Content Placeholder 2"/>
          <p:cNvSpPr>
            <a:spLocks noGrp="1"/>
          </p:cNvSpPr>
          <p:nvPr>
            <p:ph idx="1"/>
          </p:nvPr>
        </p:nvSpPr>
        <p:spPr>
          <a:xfrm>
            <a:off x="838200" y="1825625"/>
            <a:ext cx="10515600" cy="2060575"/>
          </a:xfrm>
        </p:spPr>
        <p:txBody>
          <a:bodyPr/>
          <a:lstStyle/>
          <a:p>
            <a:r>
              <a:rPr lang="en-US" dirty="0" smtClean="0"/>
              <a:t>Do you need an enrollment target table</a:t>
            </a:r>
          </a:p>
          <a:p>
            <a:r>
              <a:rPr lang="en-US" dirty="0" smtClean="0"/>
              <a:t>Are you giving an Investigational agent and needing an IND</a:t>
            </a:r>
          </a:p>
          <a:p>
            <a:r>
              <a:rPr lang="en-US" dirty="0" smtClean="0"/>
              <a:t>Are you using an Investigational device and needing an IDE</a:t>
            </a:r>
          </a:p>
          <a:p>
            <a:r>
              <a:rPr lang="en-US" dirty="0" smtClean="0"/>
              <a:t>Well, you get the idea by now</a:t>
            </a:r>
            <a:endParaRPr lang="en-US" dirty="0"/>
          </a:p>
        </p:txBody>
      </p:sp>
    </p:spTree>
    <p:extLst>
      <p:ext uri="{BB962C8B-B14F-4D97-AF65-F5344CB8AC3E}">
        <p14:creationId xmlns:p14="http://schemas.microsoft.com/office/powerpoint/2010/main" val="808917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 6 (standing alone)</a:t>
            </a:r>
            <a:endParaRPr lang="en-US" dirty="0"/>
          </a:p>
        </p:txBody>
      </p:sp>
      <p:sp>
        <p:nvSpPr>
          <p:cNvPr id="3" name="Content Placeholder 2"/>
          <p:cNvSpPr>
            <a:spLocks noGrp="1"/>
          </p:cNvSpPr>
          <p:nvPr>
            <p:ph idx="1"/>
          </p:nvPr>
        </p:nvSpPr>
        <p:spPr>
          <a:xfrm>
            <a:off x="838200" y="1825625"/>
            <a:ext cx="10515600" cy="615016"/>
          </a:xfrm>
        </p:spPr>
        <p:txBody>
          <a:bodyPr/>
          <a:lstStyle/>
          <a:p>
            <a:r>
              <a:rPr lang="en-US" dirty="0" smtClean="0"/>
              <a:t>Read a funded grant</a:t>
            </a:r>
            <a:endParaRPr lang="en-US" dirty="0"/>
          </a:p>
        </p:txBody>
      </p:sp>
      <p:pic>
        <p:nvPicPr>
          <p:cNvPr id="4" name="Picture 3"/>
          <p:cNvPicPr>
            <a:picLocks noChangeAspect="1"/>
          </p:cNvPicPr>
          <p:nvPr/>
        </p:nvPicPr>
        <p:blipFill>
          <a:blip r:embed="rId2"/>
          <a:stretch>
            <a:fillRect/>
          </a:stretch>
        </p:blipFill>
        <p:spPr>
          <a:xfrm>
            <a:off x="3851741" y="3059205"/>
            <a:ext cx="4169429" cy="2342689"/>
          </a:xfrm>
          <a:prstGeom prst="rect">
            <a:avLst/>
          </a:prstGeom>
        </p:spPr>
      </p:pic>
    </p:spTree>
    <p:extLst>
      <p:ext uri="{BB962C8B-B14F-4D97-AF65-F5344CB8AC3E}">
        <p14:creationId xmlns:p14="http://schemas.microsoft.com/office/powerpoint/2010/main" val="4737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880" y="208430"/>
            <a:ext cx="6523409" cy="6275854"/>
          </a:xfrm>
          <a:prstGeom prst="rect">
            <a:avLst/>
          </a:prstGeom>
        </p:spPr>
      </p:pic>
      <p:pic>
        <p:nvPicPr>
          <p:cNvPr id="5" name="Picture 4"/>
          <p:cNvPicPr>
            <a:picLocks noChangeAspect="1"/>
          </p:cNvPicPr>
          <p:nvPr/>
        </p:nvPicPr>
        <p:blipFill>
          <a:blip r:embed="rId3"/>
          <a:stretch>
            <a:fillRect/>
          </a:stretch>
        </p:blipFill>
        <p:spPr>
          <a:xfrm>
            <a:off x="6603509" y="-1"/>
            <a:ext cx="5496030" cy="6548719"/>
          </a:xfrm>
          <a:prstGeom prst="rect">
            <a:avLst/>
          </a:prstGeom>
        </p:spPr>
      </p:pic>
      <p:sp>
        <p:nvSpPr>
          <p:cNvPr id="6" name="Rectangle 5"/>
          <p:cNvSpPr/>
          <p:nvPr/>
        </p:nvSpPr>
        <p:spPr>
          <a:xfrm>
            <a:off x="3122259" y="6484284"/>
            <a:ext cx="5960927" cy="369332"/>
          </a:xfrm>
          <a:prstGeom prst="rect">
            <a:avLst/>
          </a:prstGeom>
        </p:spPr>
        <p:txBody>
          <a:bodyPr wrap="none">
            <a:spAutoFit/>
          </a:bodyPr>
          <a:lstStyle/>
          <a:p>
            <a:r>
              <a:rPr lang="en-US" dirty="0" smtClean="0"/>
              <a:t>https://grants.nih.gov/grants/funding/phs398/398_forms.pdf</a:t>
            </a:r>
            <a:endParaRPr lang="en-US" dirty="0"/>
          </a:p>
        </p:txBody>
      </p:sp>
    </p:spTree>
    <p:extLst>
      <p:ext uri="{BB962C8B-B14F-4D97-AF65-F5344CB8AC3E}">
        <p14:creationId xmlns:p14="http://schemas.microsoft.com/office/powerpoint/2010/main" val="106550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2900" y="432266"/>
            <a:ext cx="8077200" cy="5953125"/>
          </a:xfrm>
          <a:prstGeom prst="rect">
            <a:avLst/>
          </a:prstGeom>
        </p:spPr>
      </p:pic>
      <p:pic>
        <p:nvPicPr>
          <p:cNvPr id="5" name="Picture 4"/>
          <p:cNvPicPr>
            <a:picLocks noChangeAspect="1"/>
          </p:cNvPicPr>
          <p:nvPr/>
        </p:nvPicPr>
        <p:blipFill>
          <a:blip r:embed="rId3"/>
          <a:stretch>
            <a:fillRect/>
          </a:stretch>
        </p:blipFill>
        <p:spPr>
          <a:xfrm>
            <a:off x="8486775" y="53787"/>
            <a:ext cx="3556118" cy="4591050"/>
          </a:xfrm>
          <a:prstGeom prst="rect">
            <a:avLst/>
          </a:prstGeom>
        </p:spPr>
      </p:pic>
      <p:sp>
        <p:nvSpPr>
          <p:cNvPr id="6" name="Rectangle 5"/>
          <p:cNvSpPr/>
          <p:nvPr/>
        </p:nvSpPr>
        <p:spPr>
          <a:xfrm>
            <a:off x="6484532" y="5086581"/>
            <a:ext cx="5637184" cy="369332"/>
          </a:xfrm>
          <a:prstGeom prst="rect">
            <a:avLst/>
          </a:prstGeom>
        </p:spPr>
        <p:txBody>
          <a:bodyPr wrap="none">
            <a:spAutoFit/>
          </a:bodyPr>
          <a:lstStyle/>
          <a:p>
            <a:r>
              <a:rPr lang="en-US" dirty="0" smtClean="0"/>
              <a:t>https://grants.nih.gov/grants/funding/phs398/phs398.pdf</a:t>
            </a:r>
            <a:endParaRPr lang="en-US" dirty="0"/>
          </a:p>
        </p:txBody>
      </p:sp>
    </p:spTree>
    <p:extLst>
      <p:ext uri="{BB962C8B-B14F-4D97-AF65-F5344CB8AC3E}">
        <p14:creationId xmlns:p14="http://schemas.microsoft.com/office/powerpoint/2010/main" val="2913474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u="sng" dirty="0" smtClean="0"/>
              <a:t>absolutely-don’t-forget-this</a:t>
            </a:r>
            <a:r>
              <a:rPr lang="en-US" dirty="0" smtClean="0"/>
              <a:t> list</a:t>
            </a:r>
            <a:endParaRPr lang="en-US" dirty="0"/>
          </a:p>
        </p:txBody>
      </p:sp>
      <p:sp>
        <p:nvSpPr>
          <p:cNvPr id="3" name="Content Placeholder 2"/>
          <p:cNvSpPr>
            <a:spLocks noGrp="1"/>
          </p:cNvSpPr>
          <p:nvPr>
            <p:ph idx="1"/>
          </p:nvPr>
        </p:nvSpPr>
        <p:spPr>
          <a:xfrm>
            <a:off x="838200" y="1825625"/>
            <a:ext cx="10515600" cy="3098987"/>
          </a:xfrm>
        </p:spPr>
        <p:txBody>
          <a:bodyPr/>
          <a:lstStyle/>
          <a:p>
            <a:r>
              <a:rPr lang="en-US" dirty="0" smtClean="0"/>
              <a:t>Deadlines are that: if you don’t get it submitted in time, it’s dead</a:t>
            </a:r>
          </a:p>
          <a:p>
            <a:r>
              <a:rPr lang="en-US" dirty="0" smtClean="0"/>
              <a:t>A grant is many faceted beast – you need ruthless readers, brilliant biostatistics, great grants-admins, and an innovative idea</a:t>
            </a:r>
          </a:p>
          <a:p>
            <a:r>
              <a:rPr lang="en-US" dirty="0" smtClean="0"/>
              <a:t>Keep it simple</a:t>
            </a:r>
          </a:p>
          <a:p>
            <a:r>
              <a:rPr lang="en-US" dirty="0" smtClean="0"/>
              <a:t>Keep it focused on your Hypothesis and AIMS</a:t>
            </a:r>
          </a:p>
          <a:p>
            <a:r>
              <a:rPr lang="en-US" dirty="0" smtClean="0"/>
              <a:t>Pay attention to the details like font size and margins</a:t>
            </a:r>
            <a:endParaRPr lang="en-US" dirty="0"/>
          </a:p>
        </p:txBody>
      </p:sp>
    </p:spTree>
    <p:extLst>
      <p:ext uri="{BB962C8B-B14F-4D97-AF65-F5344CB8AC3E}">
        <p14:creationId xmlns:p14="http://schemas.microsoft.com/office/powerpoint/2010/main" val="53614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u="sng" dirty="0" smtClean="0"/>
              <a:t>essential</a:t>
            </a:r>
            <a:r>
              <a:rPr lang="en-US" dirty="0" smtClean="0"/>
              <a:t> list</a:t>
            </a:r>
            <a:endParaRPr lang="en-US" dirty="0"/>
          </a:p>
        </p:txBody>
      </p:sp>
      <p:sp>
        <p:nvSpPr>
          <p:cNvPr id="3" name="Content Placeholder 2"/>
          <p:cNvSpPr>
            <a:spLocks noGrp="1"/>
          </p:cNvSpPr>
          <p:nvPr>
            <p:ph idx="1"/>
          </p:nvPr>
        </p:nvSpPr>
        <p:spPr>
          <a:xfrm>
            <a:off x="838200" y="1825625"/>
            <a:ext cx="10515600" cy="3212540"/>
          </a:xfrm>
        </p:spPr>
        <p:txBody>
          <a:bodyPr/>
          <a:lstStyle/>
          <a:p>
            <a:r>
              <a:rPr lang="en-US" dirty="0" smtClean="0"/>
              <a:t>Is this Scientifically important (impact)?</a:t>
            </a:r>
          </a:p>
          <a:p>
            <a:r>
              <a:rPr lang="en-US" dirty="0" smtClean="0"/>
              <a:t>Is it Innovative?</a:t>
            </a:r>
          </a:p>
          <a:p>
            <a:r>
              <a:rPr lang="en-US" dirty="0" smtClean="0"/>
              <a:t>Is it plausible and is the Approach sound and if successful will the scientific question be answered?</a:t>
            </a:r>
          </a:p>
          <a:p>
            <a:r>
              <a:rPr lang="en-US" dirty="0" smtClean="0"/>
              <a:t>Is the Investigator ‘credible’?</a:t>
            </a:r>
          </a:p>
          <a:p>
            <a:r>
              <a:rPr lang="en-US" dirty="0" smtClean="0"/>
              <a:t>Is the Environment ‘credible’?</a:t>
            </a:r>
            <a:endParaRPr lang="en-US" dirty="0"/>
          </a:p>
        </p:txBody>
      </p:sp>
    </p:spTree>
    <p:extLst>
      <p:ext uri="{BB962C8B-B14F-4D97-AF65-F5344CB8AC3E}">
        <p14:creationId xmlns:p14="http://schemas.microsoft.com/office/powerpoint/2010/main" val="1091399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u="sng" dirty="0" smtClean="0"/>
              <a:t>essential</a:t>
            </a:r>
            <a:r>
              <a:rPr lang="en-US" dirty="0" smtClean="0"/>
              <a:t> list</a:t>
            </a:r>
            <a:endParaRPr lang="en-US" dirty="0"/>
          </a:p>
        </p:txBody>
      </p:sp>
      <p:sp>
        <p:nvSpPr>
          <p:cNvPr id="3" name="Content Placeholder 2"/>
          <p:cNvSpPr>
            <a:spLocks noGrp="1"/>
          </p:cNvSpPr>
          <p:nvPr>
            <p:ph idx="1"/>
          </p:nvPr>
        </p:nvSpPr>
        <p:spPr>
          <a:xfrm>
            <a:off x="838200" y="1825625"/>
            <a:ext cx="10515600" cy="3212540"/>
          </a:xfrm>
        </p:spPr>
        <p:txBody>
          <a:bodyPr/>
          <a:lstStyle/>
          <a:p>
            <a:r>
              <a:rPr lang="en-US" dirty="0" smtClean="0"/>
              <a:t>Is this Scientifically important (impact)?</a:t>
            </a:r>
          </a:p>
          <a:p>
            <a:r>
              <a:rPr lang="en-US" dirty="0" smtClean="0"/>
              <a:t>Is it Innovative?</a:t>
            </a:r>
          </a:p>
          <a:p>
            <a:r>
              <a:rPr lang="en-US" dirty="0" smtClean="0"/>
              <a:t>Is it plausible and is the Approach sound and if successful will the scientific question be answered?</a:t>
            </a:r>
          </a:p>
          <a:p>
            <a:r>
              <a:rPr lang="en-US" dirty="0" smtClean="0"/>
              <a:t>Is the Investigator ‘credible’?</a:t>
            </a:r>
          </a:p>
          <a:p>
            <a:r>
              <a:rPr lang="en-US" dirty="0" smtClean="0"/>
              <a:t>Is the Environment ‘credible’?</a:t>
            </a:r>
            <a:endParaRPr lang="en-US" dirty="0"/>
          </a:p>
        </p:txBody>
      </p:sp>
    </p:spTree>
    <p:extLst>
      <p:ext uri="{BB962C8B-B14F-4D97-AF65-F5344CB8AC3E}">
        <p14:creationId xmlns:p14="http://schemas.microsoft.com/office/powerpoint/2010/main" val="3452416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Minute stuff</a:t>
            </a:r>
            <a:endParaRPr lang="en-US" dirty="0"/>
          </a:p>
        </p:txBody>
      </p:sp>
      <p:sp>
        <p:nvSpPr>
          <p:cNvPr id="3" name="Content Placeholder 2"/>
          <p:cNvSpPr>
            <a:spLocks noGrp="1"/>
          </p:cNvSpPr>
          <p:nvPr>
            <p:ph idx="1"/>
          </p:nvPr>
        </p:nvSpPr>
        <p:spPr/>
        <p:txBody>
          <a:bodyPr/>
          <a:lstStyle/>
          <a:p>
            <a:r>
              <a:rPr lang="en-US" dirty="0" smtClean="0"/>
              <a:t>Cover Letter</a:t>
            </a:r>
          </a:p>
          <a:p>
            <a:r>
              <a:rPr lang="en-US" dirty="0" smtClean="0"/>
              <a:t>Get advice on which study section</a:t>
            </a:r>
            <a:endParaRPr lang="en-US" dirty="0"/>
          </a:p>
        </p:txBody>
      </p:sp>
      <p:pic>
        <p:nvPicPr>
          <p:cNvPr id="4" name="Picture 3"/>
          <p:cNvPicPr>
            <a:picLocks noChangeAspect="1"/>
          </p:cNvPicPr>
          <p:nvPr/>
        </p:nvPicPr>
        <p:blipFill>
          <a:blip r:embed="rId2"/>
          <a:stretch>
            <a:fillRect/>
          </a:stretch>
        </p:blipFill>
        <p:spPr>
          <a:xfrm>
            <a:off x="6880411" y="954740"/>
            <a:ext cx="4643718" cy="3482789"/>
          </a:xfrm>
          <a:prstGeom prst="rect">
            <a:avLst/>
          </a:prstGeom>
        </p:spPr>
      </p:pic>
    </p:spTree>
    <p:extLst>
      <p:ext uri="{BB962C8B-B14F-4D97-AF65-F5344CB8AC3E}">
        <p14:creationId xmlns:p14="http://schemas.microsoft.com/office/powerpoint/2010/main" val="2660706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SEGUE</a:t>
            </a:r>
            <a:endParaRPr lang="en-US" dirty="0"/>
          </a:p>
        </p:txBody>
      </p:sp>
      <p:pic>
        <p:nvPicPr>
          <p:cNvPr id="4" name="Picture 3"/>
          <p:cNvPicPr>
            <a:picLocks noChangeAspect="1"/>
          </p:cNvPicPr>
          <p:nvPr/>
        </p:nvPicPr>
        <p:blipFill>
          <a:blip r:embed="rId2"/>
          <a:stretch>
            <a:fillRect/>
          </a:stretch>
        </p:blipFill>
        <p:spPr>
          <a:xfrm>
            <a:off x="838200" y="1690688"/>
            <a:ext cx="10775515" cy="4739863"/>
          </a:xfrm>
          <a:prstGeom prst="rect">
            <a:avLst/>
          </a:prstGeom>
        </p:spPr>
      </p:pic>
      <p:sp>
        <p:nvSpPr>
          <p:cNvPr id="5" name="Rectangle 4"/>
          <p:cNvSpPr/>
          <p:nvPr/>
        </p:nvSpPr>
        <p:spPr>
          <a:xfrm>
            <a:off x="1620032" y="6430551"/>
            <a:ext cx="9409135" cy="369332"/>
          </a:xfrm>
          <a:prstGeom prst="rect">
            <a:avLst/>
          </a:prstGeom>
        </p:spPr>
        <p:txBody>
          <a:bodyPr wrap="square">
            <a:spAutoFit/>
          </a:bodyPr>
          <a:lstStyle/>
          <a:p>
            <a:r>
              <a:rPr lang="en-US" dirty="0"/>
              <a:t>https://oed.com/view/Entry/174899?rskey=CxBIWM&amp;result=1&amp;isAdvanced=false#eid</a:t>
            </a:r>
          </a:p>
        </p:txBody>
      </p:sp>
    </p:spTree>
    <p:extLst>
      <p:ext uri="{BB962C8B-B14F-4D97-AF65-F5344CB8AC3E}">
        <p14:creationId xmlns:p14="http://schemas.microsoft.com/office/powerpoint/2010/main" val="2972710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Putting it all together</a:t>
            </a:r>
            <a:endParaRPr lang="en-US" dirty="0"/>
          </a:p>
        </p:txBody>
      </p:sp>
      <p:sp>
        <p:nvSpPr>
          <p:cNvPr id="3" name="Subtitle 2"/>
          <p:cNvSpPr>
            <a:spLocks noGrp="1"/>
          </p:cNvSpPr>
          <p:nvPr>
            <p:ph type="subTitle" idx="1"/>
          </p:nvPr>
        </p:nvSpPr>
        <p:spPr/>
        <p:txBody>
          <a:bodyPr>
            <a:normAutofit/>
          </a:bodyPr>
          <a:lstStyle/>
          <a:p>
            <a:r>
              <a:rPr lang="en-US" dirty="0" smtClean="0"/>
              <a:t>Ray Townsend</a:t>
            </a:r>
          </a:p>
          <a:p>
            <a:r>
              <a:rPr lang="en-US" dirty="0" smtClean="0"/>
              <a:t>November 13 2019</a:t>
            </a:r>
          </a:p>
          <a:p>
            <a:r>
              <a:rPr lang="en-US" dirty="0" smtClean="0"/>
              <a:t>1200h – 1220h</a:t>
            </a:r>
          </a:p>
          <a:p>
            <a:endParaRPr lang="en-US" dirty="0"/>
          </a:p>
        </p:txBody>
      </p:sp>
    </p:spTree>
    <p:extLst>
      <p:ext uri="{BB962C8B-B14F-4D97-AF65-F5344CB8AC3E}">
        <p14:creationId xmlns:p14="http://schemas.microsoft.com/office/powerpoint/2010/main" val="2240894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a:xfrm>
            <a:off x="838200" y="1825625"/>
            <a:ext cx="10515600" cy="1086676"/>
          </a:xfrm>
        </p:spPr>
        <p:txBody>
          <a:bodyPr/>
          <a:lstStyle/>
          <a:p>
            <a:r>
              <a:rPr lang="en-US" dirty="0" smtClean="0"/>
              <a:t>To illustrate the steps involved in taking the steps needed to pursue clinical research</a:t>
            </a:r>
            <a:endParaRPr lang="en-US" dirty="0"/>
          </a:p>
        </p:txBody>
      </p:sp>
    </p:spTree>
    <p:extLst>
      <p:ext uri="{BB962C8B-B14F-4D97-AF65-F5344CB8AC3E}">
        <p14:creationId xmlns:p14="http://schemas.microsoft.com/office/powerpoint/2010/main" val="3461410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observation</a:t>
            </a:r>
            <a:endParaRPr lang="en-US" dirty="0"/>
          </a:p>
        </p:txBody>
      </p:sp>
      <p:sp>
        <p:nvSpPr>
          <p:cNvPr id="3" name="Content Placeholder 2"/>
          <p:cNvSpPr>
            <a:spLocks noGrp="1"/>
          </p:cNvSpPr>
          <p:nvPr>
            <p:ph idx="1"/>
          </p:nvPr>
        </p:nvSpPr>
        <p:spPr>
          <a:xfrm>
            <a:off x="838200" y="1430120"/>
            <a:ext cx="10515600" cy="1312145"/>
          </a:xfrm>
        </p:spPr>
        <p:txBody>
          <a:bodyPr/>
          <a:lstStyle/>
          <a:p>
            <a:r>
              <a:rPr lang="en-US" dirty="0" smtClean="0"/>
              <a:t>In France, work done on dialysis patients shows that their arteries, when stiff, don’t de-stiffen when treated for hypertension, and they die</a:t>
            </a:r>
            <a:endParaRPr lang="en-US" dirty="0"/>
          </a:p>
        </p:txBody>
      </p:sp>
      <p:grpSp>
        <p:nvGrpSpPr>
          <p:cNvPr id="4" name="Group 3"/>
          <p:cNvGrpSpPr>
            <a:grpSpLocks/>
          </p:cNvGrpSpPr>
          <p:nvPr/>
        </p:nvGrpSpPr>
        <p:grpSpPr bwMode="auto">
          <a:xfrm>
            <a:off x="2247900" y="2481697"/>
            <a:ext cx="7696200" cy="4244975"/>
            <a:chOff x="432" y="1152"/>
            <a:chExt cx="4848" cy="2674"/>
          </a:xfrm>
        </p:grpSpPr>
        <p:sp>
          <p:nvSpPr>
            <p:cNvPr id="5" name="Text Box 4"/>
            <p:cNvSpPr txBox="1">
              <a:spLocks noChangeArrowheads="1"/>
            </p:cNvSpPr>
            <p:nvPr/>
          </p:nvSpPr>
          <p:spPr bwMode="auto">
            <a:xfrm>
              <a:off x="2016" y="3249"/>
              <a:ext cx="285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Verdana" panose="020B0604030504040204" pitchFamily="34" charset="0"/>
                </a:rPr>
                <a:t>Mean BP--black dots</a:t>
              </a:r>
            </a:p>
            <a:p>
              <a:r>
                <a:rPr lang="en-US" altLang="en-US">
                  <a:latin typeface="Verdana" panose="020B0604030504040204" pitchFamily="34" charset="0"/>
                </a:rPr>
                <a:t>APWV--white dots</a:t>
              </a:r>
            </a:p>
            <a:p>
              <a:r>
                <a:rPr lang="en-US" altLang="en-US">
                  <a:latin typeface="Verdana" panose="020B0604030504040204" pitchFamily="34" charset="0"/>
                </a:rPr>
                <a:t>(Figure from Guerin </a:t>
              </a:r>
              <a:r>
                <a:rPr lang="en-US" altLang="en-US" i="1">
                  <a:latin typeface="Verdana" panose="020B0604030504040204" pitchFamily="34" charset="0"/>
                </a:rPr>
                <a:t>Circulation</a:t>
              </a:r>
              <a:r>
                <a:rPr lang="en-US" altLang="en-US">
                  <a:latin typeface="Verdana" panose="020B0604030504040204" pitchFamily="34" charset="0"/>
                </a:rPr>
                <a:t> 2001)</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152"/>
              <a:ext cx="4848" cy="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833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Example</a:t>
            </a:r>
            <a:endParaRPr lang="en-US" dirty="0"/>
          </a:p>
        </p:txBody>
      </p:sp>
      <p:sp>
        <p:nvSpPr>
          <p:cNvPr id="3" name="Content Placeholder 2"/>
          <p:cNvSpPr>
            <a:spLocks noGrp="1"/>
          </p:cNvSpPr>
          <p:nvPr>
            <p:ph idx="1"/>
          </p:nvPr>
        </p:nvSpPr>
        <p:spPr>
          <a:xfrm>
            <a:off x="838200" y="1825625"/>
            <a:ext cx="10515600" cy="1888342"/>
          </a:xfrm>
        </p:spPr>
        <p:txBody>
          <a:bodyPr/>
          <a:lstStyle/>
          <a:p>
            <a:r>
              <a:rPr lang="en-US" dirty="0" smtClean="0"/>
              <a:t>I was impressed how some people, especially those with CKD, were very difficult to control when referred to me for resistant hypertension</a:t>
            </a:r>
          </a:p>
          <a:p>
            <a:r>
              <a:rPr lang="en-US" dirty="0" smtClean="0"/>
              <a:t>I wondered if knowing more about vascular stiffness might help here</a:t>
            </a:r>
            <a:endParaRPr lang="en-US" dirty="0"/>
          </a:p>
        </p:txBody>
      </p:sp>
    </p:spTree>
    <p:extLst>
      <p:ext uri="{BB962C8B-B14F-4D97-AF65-F5344CB8AC3E}">
        <p14:creationId xmlns:p14="http://schemas.microsoft.com/office/powerpoint/2010/main" val="301893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proceed with my idea?</a:t>
            </a:r>
            <a:endParaRPr lang="en-US" dirty="0"/>
          </a:p>
        </p:txBody>
      </p:sp>
      <p:sp>
        <p:nvSpPr>
          <p:cNvPr id="3" name="Content Placeholder 2"/>
          <p:cNvSpPr>
            <a:spLocks noGrp="1"/>
          </p:cNvSpPr>
          <p:nvPr>
            <p:ph idx="1"/>
          </p:nvPr>
        </p:nvSpPr>
        <p:spPr>
          <a:xfrm>
            <a:off x="838200" y="1825625"/>
            <a:ext cx="10515600" cy="2740197"/>
          </a:xfrm>
        </p:spPr>
        <p:txBody>
          <a:bodyPr/>
          <a:lstStyle/>
          <a:p>
            <a:r>
              <a:rPr lang="en-US" dirty="0" smtClean="0"/>
              <a:t>Who does it interest?</a:t>
            </a:r>
          </a:p>
          <a:p>
            <a:endParaRPr lang="en-US" dirty="0"/>
          </a:p>
          <a:p>
            <a:r>
              <a:rPr lang="en-US" dirty="0" smtClean="0"/>
              <a:t>How big a picture are you trying to paint?</a:t>
            </a:r>
          </a:p>
          <a:p>
            <a:endParaRPr lang="en-US" dirty="0"/>
          </a:p>
          <a:p>
            <a:r>
              <a:rPr lang="en-US" dirty="0" smtClean="0"/>
              <a:t>How focused is your idea?</a:t>
            </a:r>
            <a:endParaRPr lang="en-US" dirty="0"/>
          </a:p>
        </p:txBody>
      </p:sp>
    </p:spTree>
    <p:extLst>
      <p:ext uri="{BB962C8B-B14F-4D97-AF65-F5344CB8AC3E}">
        <p14:creationId xmlns:p14="http://schemas.microsoft.com/office/powerpoint/2010/main" val="529382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 had no prelim data</a:t>
            </a:r>
            <a:endParaRPr lang="en-US" dirty="0"/>
          </a:p>
        </p:txBody>
      </p:sp>
      <p:sp>
        <p:nvSpPr>
          <p:cNvPr id="3" name="Content Placeholder 2"/>
          <p:cNvSpPr>
            <a:spLocks noGrp="1"/>
          </p:cNvSpPr>
          <p:nvPr>
            <p:ph idx="1"/>
          </p:nvPr>
        </p:nvSpPr>
        <p:spPr>
          <a:xfrm>
            <a:off x="838200" y="1825625"/>
            <a:ext cx="10515600" cy="1224463"/>
          </a:xfrm>
        </p:spPr>
        <p:txBody>
          <a:bodyPr/>
          <a:lstStyle/>
          <a:p>
            <a:r>
              <a:rPr lang="en-US" dirty="0" smtClean="0"/>
              <a:t>So, get </a:t>
            </a:r>
            <a:r>
              <a:rPr lang="en-US" dirty="0" smtClean="0"/>
              <a:t>some</a:t>
            </a:r>
            <a:endParaRPr lang="en-US" dirty="0" smtClean="0"/>
          </a:p>
        </p:txBody>
      </p:sp>
    </p:spTree>
    <p:extLst>
      <p:ext uri="{BB962C8B-B14F-4D97-AF65-F5344CB8AC3E}">
        <p14:creationId xmlns:p14="http://schemas.microsoft.com/office/powerpoint/2010/main" val="8142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smtClean="0"/>
              <a:t>1</a:t>
            </a:r>
            <a:endParaRPr lang="en-US" dirty="0"/>
          </a:p>
        </p:txBody>
      </p:sp>
      <p:sp>
        <p:nvSpPr>
          <p:cNvPr id="3" name="Content Placeholder 2"/>
          <p:cNvSpPr>
            <a:spLocks noGrp="1"/>
          </p:cNvSpPr>
          <p:nvPr>
            <p:ph idx="1"/>
          </p:nvPr>
        </p:nvSpPr>
        <p:spPr>
          <a:xfrm>
            <a:off x="838200" y="1825625"/>
            <a:ext cx="10515600" cy="1143043"/>
          </a:xfrm>
        </p:spPr>
        <p:txBody>
          <a:bodyPr/>
          <a:lstStyle/>
          <a:p>
            <a:r>
              <a:rPr lang="en-US" dirty="0" smtClean="0"/>
              <a:t>Draft your proposal into a protocol with aims, hypotheses and a research strategy</a:t>
            </a:r>
            <a:r>
              <a:rPr lang="en-US" dirty="0"/>
              <a:t> </a:t>
            </a:r>
            <a:r>
              <a:rPr lang="en-US" dirty="0" smtClean="0"/>
              <a:t>and get started</a:t>
            </a:r>
          </a:p>
        </p:txBody>
      </p:sp>
    </p:spTree>
    <p:extLst>
      <p:ext uri="{BB962C8B-B14F-4D97-AF65-F5344CB8AC3E}">
        <p14:creationId xmlns:p14="http://schemas.microsoft.com/office/powerpoint/2010/main" val="536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dirty="0" smtClean="0"/>
              <a:t>STEP 1 - PLANNING </a:t>
            </a:r>
            <a:r>
              <a:rPr lang="en-US" sz="4000" dirty="0"/>
              <a:t>CLINICAL RESEARCH</a:t>
            </a:r>
          </a:p>
        </p:txBody>
      </p:sp>
      <p:sp>
        <p:nvSpPr>
          <p:cNvPr id="20483" name="Rectangle 3"/>
          <p:cNvSpPr>
            <a:spLocks noGrp="1" noChangeArrowheads="1"/>
          </p:cNvSpPr>
          <p:nvPr>
            <p:ph type="body" idx="1"/>
          </p:nvPr>
        </p:nvSpPr>
        <p:spPr/>
        <p:txBody>
          <a:bodyPr/>
          <a:lstStyle/>
          <a:p>
            <a:pPr eaLnBrk="1" hangingPunct="1"/>
            <a:r>
              <a:rPr lang="en-US" dirty="0" smtClean="0"/>
              <a:t>Asking the question</a:t>
            </a:r>
          </a:p>
          <a:p>
            <a:pPr lvl="1" eaLnBrk="1" hangingPunct="1"/>
            <a:r>
              <a:rPr lang="en-US" dirty="0" smtClean="0"/>
              <a:t>It does NOT have to be brilliant </a:t>
            </a:r>
          </a:p>
          <a:p>
            <a:pPr lvl="2" eaLnBrk="1" hangingPunct="1"/>
            <a:r>
              <a:rPr lang="en-US" dirty="0" smtClean="0"/>
              <a:t>(sure it helps)</a:t>
            </a:r>
          </a:p>
          <a:p>
            <a:pPr lvl="1" eaLnBrk="1" hangingPunct="1"/>
            <a:r>
              <a:rPr lang="en-US" dirty="0" smtClean="0"/>
              <a:t>It does NOT have to “cure” something</a:t>
            </a:r>
          </a:p>
          <a:p>
            <a:pPr lvl="2" eaLnBrk="1" hangingPunct="1"/>
            <a:r>
              <a:rPr lang="en-US" dirty="0" smtClean="0"/>
              <a:t>(THAT would actually be quite attractive but its usually quite unrealistic)</a:t>
            </a:r>
          </a:p>
          <a:p>
            <a:pPr lvl="1" eaLnBrk="1" hangingPunct="1"/>
            <a:r>
              <a:rPr lang="en-US" dirty="0" smtClean="0"/>
              <a:t>It SHOULD be at the least somewhat important</a:t>
            </a:r>
          </a:p>
          <a:p>
            <a:pPr lvl="1" eaLnBrk="1" hangingPunct="1"/>
            <a:r>
              <a:rPr lang="en-US" dirty="0" smtClean="0"/>
              <a:t>It SHOULD be </a:t>
            </a:r>
            <a:r>
              <a:rPr lang="en-US" b="1" i="1" u="sng" dirty="0" smtClean="0"/>
              <a:t>testable</a:t>
            </a:r>
          </a:p>
        </p:txBody>
      </p:sp>
    </p:spTree>
    <p:extLst>
      <p:ext uri="{BB962C8B-B14F-4D97-AF65-F5344CB8AC3E}">
        <p14:creationId xmlns:p14="http://schemas.microsoft.com/office/powerpoint/2010/main" val="2496506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wrinkle in the story -</a:t>
            </a:r>
          </a:p>
        </p:txBody>
      </p:sp>
      <p:sp>
        <p:nvSpPr>
          <p:cNvPr id="3" name="Content Placeholder 2"/>
          <p:cNvSpPr>
            <a:spLocks noGrp="1"/>
          </p:cNvSpPr>
          <p:nvPr>
            <p:ph idx="1"/>
          </p:nvPr>
        </p:nvSpPr>
        <p:spPr>
          <a:xfrm>
            <a:off x="1117600" y="1600203"/>
            <a:ext cx="10464800" cy="774864"/>
          </a:xfrm>
        </p:spPr>
        <p:txBody>
          <a:bodyPr/>
          <a:lstStyle/>
          <a:p>
            <a:r>
              <a:rPr lang="en-US" dirty="0"/>
              <a:t>Buying a research device for human use from Australia</a:t>
            </a:r>
          </a:p>
        </p:txBody>
      </p:sp>
      <p:pic>
        <p:nvPicPr>
          <p:cNvPr id="4" name="Picture 3"/>
          <p:cNvPicPr>
            <a:picLocks noChangeAspect="1"/>
          </p:cNvPicPr>
          <p:nvPr/>
        </p:nvPicPr>
        <p:blipFill>
          <a:blip r:embed="rId2"/>
          <a:stretch>
            <a:fillRect/>
          </a:stretch>
        </p:blipFill>
        <p:spPr>
          <a:xfrm>
            <a:off x="4746494" y="2957896"/>
            <a:ext cx="2143125" cy="2143125"/>
          </a:xfrm>
          <a:prstGeom prst="rect">
            <a:avLst/>
          </a:prstGeom>
        </p:spPr>
      </p:pic>
      <p:pic>
        <p:nvPicPr>
          <p:cNvPr id="5" name="Picture 4"/>
          <p:cNvPicPr>
            <a:picLocks noChangeAspect="1"/>
          </p:cNvPicPr>
          <p:nvPr/>
        </p:nvPicPr>
        <p:blipFill rotWithShape="1">
          <a:blip r:embed="rId3"/>
          <a:srcRect b="43043"/>
          <a:stretch/>
        </p:blipFill>
        <p:spPr>
          <a:xfrm>
            <a:off x="1838477" y="2957895"/>
            <a:ext cx="1657351" cy="1573296"/>
          </a:xfrm>
          <a:prstGeom prst="rect">
            <a:avLst/>
          </a:prstGeom>
        </p:spPr>
      </p:pic>
      <p:sp>
        <p:nvSpPr>
          <p:cNvPr id="6" name="TextBox 5"/>
          <p:cNvSpPr txBox="1"/>
          <p:nvPr/>
        </p:nvSpPr>
        <p:spPr>
          <a:xfrm>
            <a:off x="2102756" y="4007059"/>
            <a:ext cx="1333005" cy="230832"/>
          </a:xfrm>
          <a:prstGeom prst="rect">
            <a:avLst/>
          </a:prstGeom>
          <a:solidFill>
            <a:schemeClr val="accent1"/>
          </a:solidFill>
        </p:spPr>
        <p:txBody>
          <a:bodyPr wrap="square" rtlCol="0">
            <a:spAutoFit/>
          </a:bodyPr>
          <a:lstStyle/>
          <a:p>
            <a:pPr defTabSz="1219170">
              <a:defRPr/>
            </a:pPr>
            <a:r>
              <a:rPr lang="en-US" sz="900" b="1" dirty="0">
                <a:solidFill>
                  <a:srgbClr val="292934"/>
                </a:solidFill>
                <a:latin typeface="Arial"/>
              </a:rPr>
              <a:t>Sydney, AUSTRALIA</a:t>
            </a:r>
          </a:p>
        </p:txBody>
      </p:sp>
      <p:sp>
        <p:nvSpPr>
          <p:cNvPr id="8" name="TextBox 7"/>
          <p:cNvSpPr txBox="1"/>
          <p:nvPr/>
        </p:nvSpPr>
        <p:spPr>
          <a:xfrm>
            <a:off x="2113180" y="4237699"/>
            <a:ext cx="1333005" cy="230832"/>
          </a:xfrm>
          <a:prstGeom prst="rect">
            <a:avLst/>
          </a:prstGeom>
          <a:solidFill>
            <a:schemeClr val="accent1"/>
          </a:solidFill>
        </p:spPr>
        <p:txBody>
          <a:bodyPr wrap="square" rtlCol="0">
            <a:spAutoFit/>
          </a:bodyPr>
          <a:lstStyle/>
          <a:p>
            <a:pPr defTabSz="1219170">
              <a:defRPr/>
            </a:pPr>
            <a:r>
              <a:rPr lang="en-US" sz="900" b="1" dirty="0">
                <a:solidFill>
                  <a:srgbClr val="292934"/>
                </a:solidFill>
                <a:latin typeface="Arial"/>
              </a:rPr>
              <a:t>MEMPHIS,  TENN</a:t>
            </a:r>
          </a:p>
        </p:txBody>
      </p:sp>
      <p:sp>
        <p:nvSpPr>
          <p:cNvPr id="9" name="TextBox 8"/>
          <p:cNvSpPr txBox="1"/>
          <p:nvPr/>
        </p:nvSpPr>
        <p:spPr>
          <a:xfrm>
            <a:off x="2102756" y="4228751"/>
            <a:ext cx="1333005" cy="230832"/>
          </a:xfrm>
          <a:prstGeom prst="rect">
            <a:avLst/>
          </a:prstGeom>
          <a:solidFill>
            <a:schemeClr val="accent1"/>
          </a:solidFill>
        </p:spPr>
        <p:txBody>
          <a:bodyPr wrap="square" rtlCol="0">
            <a:spAutoFit/>
          </a:bodyPr>
          <a:lstStyle/>
          <a:p>
            <a:pPr defTabSz="1219170">
              <a:defRPr/>
            </a:pPr>
            <a:r>
              <a:rPr lang="en-US" sz="900" b="1" dirty="0">
                <a:solidFill>
                  <a:srgbClr val="292934"/>
                </a:solidFill>
                <a:latin typeface="Arial"/>
              </a:rPr>
              <a:t>PHILADELPHIA,  PA</a:t>
            </a:r>
          </a:p>
        </p:txBody>
      </p:sp>
      <p:pic>
        <p:nvPicPr>
          <p:cNvPr id="10" name="Picture 9"/>
          <p:cNvPicPr>
            <a:picLocks noChangeAspect="1"/>
          </p:cNvPicPr>
          <p:nvPr/>
        </p:nvPicPr>
        <p:blipFill>
          <a:blip r:embed="rId4"/>
          <a:stretch>
            <a:fillRect/>
          </a:stretch>
        </p:blipFill>
        <p:spPr>
          <a:xfrm>
            <a:off x="8140285" y="2957895"/>
            <a:ext cx="1295400" cy="1295400"/>
          </a:xfrm>
          <a:prstGeom prst="rect">
            <a:avLst/>
          </a:prstGeom>
        </p:spPr>
      </p:pic>
    </p:spTree>
    <p:extLst>
      <p:ext uri="{BB962C8B-B14F-4D97-AF65-F5344CB8AC3E}">
        <p14:creationId xmlns:p14="http://schemas.microsoft.com/office/powerpoint/2010/main" val="25557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9"/>
                                        </p:tgtEl>
                                      </p:cBhvr>
                                    </p:animEffect>
                                    <p:anim calcmode="lin" valueType="num">
                                      <p:cBhvr>
                                        <p:cTn id="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14" dur="26">
                                          <p:stCondLst>
                                            <p:cond delay="620"/>
                                          </p:stCondLst>
                                        </p:cTn>
                                        <p:tgtEl>
                                          <p:spTgt spid="9"/>
                                        </p:tgtEl>
                                      </p:cBhvr>
                                      <p:to x="100000" y="60000"/>
                                    </p:animScale>
                                    <p:animScale>
                                      <p:cBhvr>
                                        <p:cTn id="15" dur="166" decel="50000">
                                          <p:stCondLst>
                                            <p:cond delay="646"/>
                                          </p:stCondLst>
                                        </p:cTn>
                                        <p:tgtEl>
                                          <p:spTgt spid="9"/>
                                        </p:tgtEl>
                                      </p:cBhvr>
                                      <p:to x="100000" y="100000"/>
                                    </p:animScale>
                                    <p:animScale>
                                      <p:cBhvr>
                                        <p:cTn id="16" dur="26">
                                          <p:stCondLst>
                                            <p:cond delay="1312"/>
                                          </p:stCondLst>
                                        </p:cTn>
                                        <p:tgtEl>
                                          <p:spTgt spid="9"/>
                                        </p:tgtEl>
                                      </p:cBhvr>
                                      <p:to x="100000" y="80000"/>
                                    </p:animScale>
                                    <p:animScale>
                                      <p:cBhvr>
                                        <p:cTn id="17" dur="166" decel="50000">
                                          <p:stCondLst>
                                            <p:cond delay="1338"/>
                                          </p:stCondLst>
                                        </p:cTn>
                                        <p:tgtEl>
                                          <p:spTgt spid="9"/>
                                        </p:tgtEl>
                                      </p:cBhvr>
                                      <p:to x="100000" y="100000"/>
                                    </p:animScale>
                                    <p:animScale>
                                      <p:cBhvr>
                                        <p:cTn id="18" dur="26">
                                          <p:stCondLst>
                                            <p:cond delay="1642"/>
                                          </p:stCondLst>
                                        </p:cTn>
                                        <p:tgtEl>
                                          <p:spTgt spid="9"/>
                                        </p:tgtEl>
                                      </p:cBhvr>
                                      <p:to x="100000" y="90000"/>
                                    </p:animScale>
                                    <p:animScale>
                                      <p:cBhvr>
                                        <p:cTn id="19" dur="166" decel="50000">
                                          <p:stCondLst>
                                            <p:cond delay="1668"/>
                                          </p:stCondLst>
                                        </p:cTn>
                                        <p:tgtEl>
                                          <p:spTgt spid="9"/>
                                        </p:tgtEl>
                                      </p:cBhvr>
                                      <p:to x="100000" y="100000"/>
                                    </p:animScale>
                                    <p:animScale>
                                      <p:cBhvr>
                                        <p:cTn id="20" dur="26">
                                          <p:stCondLst>
                                            <p:cond delay="1808"/>
                                          </p:stCondLst>
                                        </p:cTn>
                                        <p:tgtEl>
                                          <p:spTgt spid="9"/>
                                        </p:tgtEl>
                                      </p:cBhvr>
                                      <p:to x="100000" y="95000"/>
                                    </p:animScale>
                                    <p:animScale>
                                      <p:cBhvr>
                                        <p:cTn id="21" dur="166" decel="50000">
                                          <p:stCondLst>
                                            <p:cond delay="1834"/>
                                          </p:stCondLst>
                                        </p:cTn>
                                        <p:tgtEl>
                                          <p:spTgt spid="9"/>
                                        </p:tgtEl>
                                      </p:cBhvr>
                                      <p:to x="100000" y="100000"/>
                                    </p:animScale>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1 – getting permission</a:t>
            </a:r>
            <a:endParaRPr lang="en-US" dirty="0"/>
          </a:p>
        </p:txBody>
      </p:sp>
      <p:sp>
        <p:nvSpPr>
          <p:cNvPr id="3" name="Content Placeholder 2"/>
          <p:cNvSpPr>
            <a:spLocks noGrp="1"/>
          </p:cNvSpPr>
          <p:nvPr>
            <p:ph idx="1"/>
          </p:nvPr>
        </p:nvSpPr>
        <p:spPr>
          <a:xfrm>
            <a:off x="838200" y="1825625"/>
            <a:ext cx="10515600" cy="2101285"/>
          </a:xfrm>
        </p:spPr>
        <p:txBody>
          <a:bodyPr/>
          <a:lstStyle/>
          <a:p>
            <a:r>
              <a:rPr lang="en-US" dirty="0" smtClean="0"/>
              <a:t>Draft your proposal into a protocol with aims, hypotheses and a research strategy </a:t>
            </a:r>
            <a:r>
              <a:rPr lang="en-US" i="1" dirty="0" smtClean="0">
                <a:solidFill>
                  <a:schemeClr val="bg1">
                    <a:lumMod val="75000"/>
                  </a:schemeClr>
                </a:solidFill>
              </a:rPr>
              <a:t>and get started</a:t>
            </a:r>
          </a:p>
          <a:p>
            <a:endParaRPr lang="en-US" dirty="0" smtClean="0"/>
          </a:p>
          <a:p>
            <a:r>
              <a:rPr lang="en-US" dirty="0" smtClean="0"/>
              <a:t>Get IRB approval</a:t>
            </a:r>
          </a:p>
        </p:txBody>
      </p:sp>
      <p:cxnSp>
        <p:nvCxnSpPr>
          <p:cNvPr id="5" name="Straight Connector 4"/>
          <p:cNvCxnSpPr/>
          <p:nvPr/>
        </p:nvCxnSpPr>
        <p:spPr>
          <a:xfrm flipV="1">
            <a:off x="3663863" y="2461364"/>
            <a:ext cx="2336104" cy="6263"/>
          </a:xfrm>
          <a:prstGeom prst="line">
            <a:avLst/>
          </a:prstGeom>
          <a:ln w="12700" cmpd="dbl">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8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Step 1</a:t>
            </a:r>
            <a:endParaRPr lang="en-US" dirty="0"/>
          </a:p>
        </p:txBody>
      </p:sp>
      <p:sp>
        <p:nvSpPr>
          <p:cNvPr id="3" name="Content Placeholder 2"/>
          <p:cNvSpPr>
            <a:spLocks noGrp="1"/>
          </p:cNvSpPr>
          <p:nvPr>
            <p:ph idx="1"/>
          </p:nvPr>
        </p:nvSpPr>
        <p:spPr>
          <a:xfrm>
            <a:off x="838200" y="1825625"/>
            <a:ext cx="10515600" cy="3852161"/>
          </a:xfrm>
        </p:spPr>
        <p:txBody>
          <a:bodyPr>
            <a:normAutofit lnSpcReduction="10000"/>
          </a:bodyPr>
          <a:lstStyle/>
          <a:p>
            <a:r>
              <a:rPr lang="en-US" dirty="0" smtClean="0"/>
              <a:t>Once I had IRB approval AND a Consent Form AND …</a:t>
            </a:r>
            <a:br>
              <a:rPr lang="en-US" dirty="0" smtClean="0"/>
            </a:br>
            <a:endParaRPr lang="en-US" dirty="0" smtClean="0"/>
          </a:p>
          <a:p>
            <a:r>
              <a:rPr lang="en-US" dirty="0" smtClean="0"/>
              <a:t>After I got my device out of jail, we set to work collecting data</a:t>
            </a:r>
          </a:p>
          <a:p>
            <a:endParaRPr lang="en-US" dirty="0"/>
          </a:p>
          <a:p>
            <a:r>
              <a:rPr lang="en-US" dirty="0" smtClean="0"/>
              <a:t>AND once I had a chance to study my subjects in the CHPS (‘CTRC’ then)</a:t>
            </a:r>
          </a:p>
          <a:p>
            <a:endParaRPr lang="en-US" dirty="0"/>
          </a:p>
          <a:p>
            <a:r>
              <a:rPr lang="en-US" dirty="0" smtClean="0"/>
              <a:t>AND After studying nearly 40 people (convenience number) we were set to go</a:t>
            </a:r>
            <a:endParaRPr lang="en-US" dirty="0"/>
          </a:p>
        </p:txBody>
      </p:sp>
    </p:spTree>
    <p:extLst>
      <p:ext uri="{BB962C8B-B14F-4D97-AF65-F5344CB8AC3E}">
        <p14:creationId xmlns:p14="http://schemas.microsoft.com/office/powerpoint/2010/main" val="411593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744" y="170120"/>
            <a:ext cx="5260126" cy="6183660"/>
          </a:xfrm>
          <a:prstGeom prst="rect">
            <a:avLst/>
          </a:prstGeom>
        </p:spPr>
      </p:pic>
      <p:sp>
        <p:nvSpPr>
          <p:cNvPr id="5" name="TextBox 4"/>
          <p:cNvSpPr txBox="1"/>
          <p:nvPr/>
        </p:nvSpPr>
        <p:spPr>
          <a:xfrm>
            <a:off x="6861544" y="2608521"/>
            <a:ext cx="3733073" cy="646331"/>
          </a:xfrm>
          <a:prstGeom prst="rect">
            <a:avLst/>
          </a:prstGeom>
          <a:noFill/>
        </p:spPr>
        <p:txBody>
          <a:bodyPr wrap="none" rtlCol="0">
            <a:spAutoFit/>
          </a:bodyPr>
          <a:lstStyle/>
          <a:p>
            <a:r>
              <a:rPr lang="en-US" b="1" dirty="0" smtClean="0"/>
              <a:t>From the original grant</a:t>
            </a:r>
          </a:p>
          <a:p>
            <a:r>
              <a:rPr lang="en-US" b="1" dirty="0" smtClean="0"/>
              <a:t>A few gems were already showing up</a:t>
            </a:r>
            <a:endParaRPr lang="en-US" b="1" dirty="0"/>
          </a:p>
        </p:txBody>
      </p:sp>
    </p:spTree>
    <p:extLst>
      <p:ext uri="{BB962C8B-B14F-4D97-AF65-F5344CB8AC3E}">
        <p14:creationId xmlns:p14="http://schemas.microsoft.com/office/powerpoint/2010/main" val="2872406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Apply for funding: AIMS, AIMS, AIMS</a:t>
            </a:r>
            <a:endParaRPr lang="en-US" dirty="0"/>
          </a:p>
        </p:txBody>
      </p:sp>
      <p:sp>
        <p:nvSpPr>
          <p:cNvPr id="3" name="Content Placeholder 2"/>
          <p:cNvSpPr>
            <a:spLocks noGrp="1"/>
          </p:cNvSpPr>
          <p:nvPr>
            <p:ph idx="1"/>
          </p:nvPr>
        </p:nvSpPr>
        <p:spPr>
          <a:xfrm>
            <a:off x="882041" y="1863202"/>
            <a:ext cx="10515600" cy="3885467"/>
          </a:xfrm>
        </p:spPr>
        <p:txBody>
          <a:bodyPr>
            <a:normAutofit fontScale="92500" lnSpcReduction="10000"/>
          </a:bodyPr>
          <a:lstStyle/>
          <a:p>
            <a:r>
              <a:rPr lang="en-US" dirty="0" smtClean="0"/>
              <a:t>If you have an </a:t>
            </a:r>
            <a:r>
              <a:rPr lang="en-US" dirty="0" smtClean="0"/>
              <a:t>FOA/PA </a:t>
            </a:r>
            <a:r>
              <a:rPr lang="en-US" dirty="0" smtClean="0"/>
              <a:t>read it carefully</a:t>
            </a:r>
          </a:p>
          <a:p>
            <a:endParaRPr lang="en-US" dirty="0" smtClean="0"/>
          </a:p>
          <a:p>
            <a:r>
              <a:rPr lang="en-US" dirty="0" smtClean="0"/>
              <a:t>If you are going for a new grant (R type is common) then you develop them on your own</a:t>
            </a:r>
          </a:p>
          <a:p>
            <a:endParaRPr lang="en-US" dirty="0"/>
          </a:p>
          <a:p>
            <a:r>
              <a:rPr lang="en-US" dirty="0" smtClean="0"/>
              <a:t>The format is a bit unstructured in that you have one page to present your rationale and your aims/hypothesis (or hypotheses)</a:t>
            </a:r>
          </a:p>
          <a:p>
            <a:endParaRPr lang="en-US" dirty="0"/>
          </a:p>
          <a:p>
            <a:r>
              <a:rPr lang="en-US" dirty="0" smtClean="0"/>
              <a:t>If you goal is a K series grant work hard on how you choose a mentor</a:t>
            </a:r>
            <a:endParaRPr lang="en-US" dirty="0"/>
          </a:p>
        </p:txBody>
      </p:sp>
    </p:spTree>
    <p:extLst>
      <p:ext uri="{BB962C8B-B14F-4D97-AF65-F5344CB8AC3E}">
        <p14:creationId xmlns:p14="http://schemas.microsoft.com/office/powerpoint/2010/main" val="16861955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three (</a:t>
            </a:r>
            <a:r>
              <a:rPr lang="en-US" b="1" dirty="0" smtClean="0">
                <a:solidFill>
                  <a:srgbClr val="FFC000"/>
                </a:solidFill>
              </a:rPr>
              <a:t>independent</a:t>
            </a:r>
            <a:r>
              <a:rPr lang="en-US" dirty="0" smtClean="0"/>
              <a:t>) AIMS</a:t>
            </a:r>
            <a:endParaRPr lang="en-US" dirty="0"/>
          </a:p>
        </p:txBody>
      </p:sp>
      <p:pic>
        <p:nvPicPr>
          <p:cNvPr id="4" name="Picture 3"/>
          <p:cNvPicPr>
            <a:picLocks noChangeAspect="1"/>
          </p:cNvPicPr>
          <p:nvPr/>
        </p:nvPicPr>
        <p:blipFill>
          <a:blip r:embed="rId2"/>
          <a:stretch>
            <a:fillRect/>
          </a:stretch>
        </p:blipFill>
        <p:spPr>
          <a:xfrm>
            <a:off x="393690" y="1963479"/>
            <a:ext cx="11418408" cy="2934586"/>
          </a:xfrm>
          <a:prstGeom prst="rect">
            <a:avLst/>
          </a:prstGeom>
        </p:spPr>
      </p:pic>
    </p:spTree>
    <p:extLst>
      <p:ext uri="{BB962C8B-B14F-4D97-AF65-F5344CB8AC3E}">
        <p14:creationId xmlns:p14="http://schemas.microsoft.com/office/powerpoint/2010/main" val="703609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8" y="365125"/>
            <a:ext cx="11652422" cy="1325563"/>
          </a:xfrm>
        </p:spPr>
        <p:txBody>
          <a:bodyPr/>
          <a:lstStyle/>
          <a:p>
            <a:r>
              <a:rPr lang="en-US" dirty="0" smtClean="0"/>
              <a:t>What does Penn have that makes you competitive?</a:t>
            </a:r>
            <a:endParaRPr lang="en-US" dirty="0"/>
          </a:p>
        </p:txBody>
      </p:sp>
      <p:sp>
        <p:nvSpPr>
          <p:cNvPr id="3" name="Content Placeholder 2"/>
          <p:cNvSpPr>
            <a:spLocks noGrp="1"/>
          </p:cNvSpPr>
          <p:nvPr>
            <p:ph idx="1"/>
          </p:nvPr>
        </p:nvSpPr>
        <p:spPr>
          <a:xfrm>
            <a:off x="838200" y="1825625"/>
            <a:ext cx="10515600" cy="2826694"/>
          </a:xfrm>
        </p:spPr>
        <p:txBody>
          <a:bodyPr>
            <a:normAutofit fontScale="92500" lnSpcReduction="10000"/>
          </a:bodyPr>
          <a:lstStyle/>
          <a:p>
            <a:r>
              <a:rPr lang="en-US" dirty="0" smtClean="0"/>
              <a:t>CHPS</a:t>
            </a:r>
          </a:p>
          <a:p>
            <a:pPr lvl="1"/>
            <a:r>
              <a:rPr lang="en-US" dirty="0" smtClean="0"/>
              <a:t>Supplies, centrifuges, freezers, bathroom**</a:t>
            </a:r>
          </a:p>
          <a:p>
            <a:r>
              <a:rPr lang="en-US" dirty="0" smtClean="0"/>
              <a:t>Track record of success</a:t>
            </a:r>
          </a:p>
          <a:p>
            <a:r>
              <a:rPr lang="en-US" dirty="0" smtClean="0"/>
              <a:t>Electronic Health Record</a:t>
            </a:r>
          </a:p>
          <a:p>
            <a:r>
              <a:rPr lang="en-US" dirty="0" smtClean="0"/>
              <a:t>Support when writing the grant</a:t>
            </a:r>
          </a:p>
          <a:p>
            <a:pPr lvl="1"/>
            <a:r>
              <a:rPr lang="en-US" dirty="0" err="1" smtClean="0"/>
              <a:t>Biostats</a:t>
            </a:r>
            <a:endParaRPr lang="en-US" dirty="0" smtClean="0"/>
          </a:p>
          <a:p>
            <a:pPr lvl="1"/>
            <a:r>
              <a:rPr lang="en-US" dirty="0" smtClean="0"/>
              <a:t>Colleagues who critiqued it</a:t>
            </a:r>
          </a:p>
          <a:p>
            <a:pPr marL="0" indent="0">
              <a:buNone/>
            </a:pPr>
            <a:endParaRPr lang="en-US" dirty="0"/>
          </a:p>
        </p:txBody>
      </p:sp>
      <p:pic>
        <p:nvPicPr>
          <p:cNvPr id="4" name="Picture 3"/>
          <p:cNvPicPr>
            <a:picLocks noChangeAspect="1"/>
          </p:cNvPicPr>
          <p:nvPr/>
        </p:nvPicPr>
        <p:blipFill>
          <a:blip r:embed="rId2"/>
          <a:stretch>
            <a:fillRect/>
          </a:stretch>
        </p:blipFill>
        <p:spPr>
          <a:xfrm>
            <a:off x="7715693" y="2075121"/>
            <a:ext cx="3313814" cy="3313814"/>
          </a:xfrm>
          <a:prstGeom prst="rect">
            <a:avLst/>
          </a:prstGeom>
        </p:spPr>
      </p:pic>
    </p:spTree>
    <p:extLst>
      <p:ext uri="{BB962C8B-B14F-4D97-AF65-F5344CB8AC3E}">
        <p14:creationId xmlns:p14="http://schemas.microsoft.com/office/powerpoint/2010/main" val="2204080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next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332" y="1545265"/>
            <a:ext cx="6370005" cy="4497572"/>
          </a:xfrm>
          <a:prstGeom prst="rect">
            <a:avLst/>
          </a:prstGeom>
        </p:spPr>
      </p:pic>
    </p:spTree>
    <p:extLst>
      <p:ext uri="{BB962C8B-B14F-4D97-AF65-F5344CB8AC3E}">
        <p14:creationId xmlns:p14="http://schemas.microsoft.com/office/powerpoint/2010/main" val="42135706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“pink sheet”</a:t>
            </a:r>
            <a:endParaRPr lang="en-US" dirty="0"/>
          </a:p>
        </p:txBody>
      </p:sp>
      <p:sp>
        <p:nvSpPr>
          <p:cNvPr id="3" name="Content Placeholder 2"/>
          <p:cNvSpPr>
            <a:spLocks noGrp="1"/>
          </p:cNvSpPr>
          <p:nvPr>
            <p:ph idx="1"/>
          </p:nvPr>
        </p:nvSpPr>
        <p:spPr>
          <a:xfrm>
            <a:off x="838200" y="1825625"/>
            <a:ext cx="10515600" cy="1009724"/>
          </a:xfrm>
        </p:spPr>
        <p:txBody>
          <a:bodyPr/>
          <a:lstStyle/>
          <a:p>
            <a:r>
              <a:rPr lang="en-US" dirty="0" smtClean="0"/>
              <a:t>You will get something we call a critique.  Years ago they were the pink copies from a “carbon copy” set</a:t>
            </a:r>
          </a:p>
          <a:p>
            <a:endParaRPr lang="en-US" dirty="0"/>
          </a:p>
        </p:txBody>
      </p:sp>
    </p:spTree>
    <p:extLst>
      <p:ext uri="{BB962C8B-B14F-4D97-AF65-F5344CB8AC3E}">
        <p14:creationId xmlns:p14="http://schemas.microsoft.com/office/powerpoint/2010/main" val="2515060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9236" y="375683"/>
            <a:ext cx="7266494" cy="6402018"/>
          </a:xfrm>
          <a:prstGeom prst="rect">
            <a:avLst/>
          </a:prstGeom>
        </p:spPr>
      </p:pic>
      <p:pic>
        <p:nvPicPr>
          <p:cNvPr id="5" name="Picture 4"/>
          <p:cNvPicPr>
            <a:picLocks noChangeAspect="1"/>
          </p:cNvPicPr>
          <p:nvPr/>
        </p:nvPicPr>
        <p:blipFill>
          <a:blip r:embed="rId3"/>
          <a:stretch>
            <a:fillRect/>
          </a:stretch>
        </p:blipFill>
        <p:spPr>
          <a:xfrm>
            <a:off x="7984719" y="1552629"/>
            <a:ext cx="4048125" cy="4048125"/>
          </a:xfrm>
          <a:prstGeom prst="rect">
            <a:avLst/>
          </a:prstGeom>
        </p:spPr>
      </p:pic>
    </p:spTree>
    <p:extLst>
      <p:ext uri="{BB962C8B-B14F-4D97-AF65-F5344CB8AC3E}">
        <p14:creationId xmlns:p14="http://schemas.microsoft.com/office/powerpoint/2010/main" val="18751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2" y="365125"/>
            <a:ext cx="10797988" cy="1325563"/>
          </a:xfrm>
        </p:spPr>
        <p:txBody>
          <a:bodyPr/>
          <a:lstStyle/>
          <a:p>
            <a:r>
              <a:rPr lang="en-US" dirty="0" smtClean="0"/>
              <a:t>Step 1A – Introduction (“the grabber section”)</a:t>
            </a:r>
            <a:endParaRPr lang="en-US" dirty="0"/>
          </a:p>
        </p:txBody>
      </p:sp>
      <p:sp>
        <p:nvSpPr>
          <p:cNvPr id="3" name="Content Placeholder 2"/>
          <p:cNvSpPr>
            <a:spLocks noGrp="1"/>
          </p:cNvSpPr>
          <p:nvPr>
            <p:ph idx="1"/>
          </p:nvPr>
        </p:nvSpPr>
        <p:spPr>
          <a:xfrm>
            <a:off x="838200" y="1825625"/>
            <a:ext cx="10515600" cy="3810187"/>
          </a:xfrm>
        </p:spPr>
        <p:txBody>
          <a:bodyPr/>
          <a:lstStyle/>
          <a:p>
            <a:r>
              <a:rPr lang="en-US" dirty="0" smtClean="0"/>
              <a:t>Your first page in a grant application is crucial</a:t>
            </a:r>
          </a:p>
          <a:p>
            <a:r>
              <a:rPr lang="en-US" dirty="0" smtClean="0"/>
              <a:t>If you have not </a:t>
            </a:r>
            <a:r>
              <a:rPr lang="en-US" b="1" i="1" u="sng" dirty="0" smtClean="0"/>
              <a:t>grabbed</a:t>
            </a:r>
            <a:r>
              <a:rPr lang="en-US" dirty="0" smtClean="0"/>
              <a:t> your reviewer’s attention by the end of page 1 of your grant’s research section you’re sunk</a:t>
            </a:r>
          </a:p>
          <a:p>
            <a:r>
              <a:rPr lang="en-US" dirty="0" smtClean="0"/>
              <a:t>Reviewing a grant that appears poorly thought out, addresses a problem of little significance, has an unconvincing introduction to the importance of this science or the unmet needs, or recapitulates work from the center where the investigator resides will hurt your composite score</a:t>
            </a:r>
            <a:endParaRPr lang="en-US" dirty="0"/>
          </a:p>
        </p:txBody>
      </p:sp>
    </p:spTree>
    <p:extLst>
      <p:ext uri="{BB962C8B-B14F-4D97-AF65-F5344CB8AC3E}">
        <p14:creationId xmlns:p14="http://schemas.microsoft.com/office/powerpoint/2010/main" val="2910712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very close</a:t>
            </a:r>
            <a:endParaRPr lang="en-US" dirty="0"/>
          </a:p>
        </p:txBody>
      </p:sp>
      <p:sp>
        <p:nvSpPr>
          <p:cNvPr id="3" name="Content Placeholder 2"/>
          <p:cNvSpPr>
            <a:spLocks noGrp="1"/>
          </p:cNvSpPr>
          <p:nvPr>
            <p:ph idx="1"/>
          </p:nvPr>
        </p:nvSpPr>
        <p:spPr>
          <a:xfrm>
            <a:off x="838200" y="1825625"/>
            <a:ext cx="10515600" cy="1626412"/>
          </a:xfrm>
        </p:spPr>
        <p:txBody>
          <a:bodyPr/>
          <a:lstStyle/>
          <a:p>
            <a:r>
              <a:rPr lang="en-US" dirty="0" smtClean="0"/>
              <a:t>Revised and resubmitted as quickly as I could</a:t>
            </a:r>
          </a:p>
          <a:p>
            <a:r>
              <a:rPr lang="en-US" dirty="0" smtClean="0"/>
              <a:t>Answered every critical comment, often briefly, but did not miss any of them nor did I dismiss them as unrelated</a:t>
            </a:r>
            <a:endParaRPr lang="en-US" dirty="0"/>
          </a:p>
        </p:txBody>
      </p:sp>
    </p:spTree>
    <p:extLst>
      <p:ext uri="{BB962C8B-B14F-4D97-AF65-F5344CB8AC3E}">
        <p14:creationId xmlns:p14="http://schemas.microsoft.com/office/powerpoint/2010/main" val="26621957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678" y="1150912"/>
            <a:ext cx="11888529" cy="5537742"/>
          </a:xfrm>
          <a:prstGeom prst="rect">
            <a:avLst/>
          </a:prstGeom>
        </p:spPr>
      </p:pic>
      <p:sp>
        <p:nvSpPr>
          <p:cNvPr id="5" name="TextBox 4"/>
          <p:cNvSpPr txBox="1"/>
          <p:nvPr/>
        </p:nvSpPr>
        <p:spPr>
          <a:xfrm>
            <a:off x="4216701" y="283535"/>
            <a:ext cx="3724481" cy="646331"/>
          </a:xfrm>
          <a:prstGeom prst="rect">
            <a:avLst/>
          </a:prstGeom>
          <a:noFill/>
        </p:spPr>
        <p:txBody>
          <a:bodyPr wrap="none" rtlCol="0">
            <a:spAutoFit/>
          </a:bodyPr>
          <a:lstStyle/>
          <a:p>
            <a:r>
              <a:rPr lang="en-US" sz="3600" b="1" dirty="0" smtClean="0"/>
              <a:t>AND eventually ….</a:t>
            </a:r>
            <a:endParaRPr lang="en-US" sz="3600" b="1" dirty="0"/>
          </a:p>
        </p:txBody>
      </p:sp>
    </p:spTree>
    <p:extLst>
      <p:ext uri="{BB962C8B-B14F-4D97-AF65-F5344CB8AC3E}">
        <p14:creationId xmlns:p14="http://schemas.microsoft.com/office/powerpoint/2010/main" val="3412414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7461" y="1473605"/>
            <a:ext cx="7953375" cy="4010025"/>
          </a:xfrm>
          <a:prstGeom prst="rect">
            <a:avLst/>
          </a:prstGeom>
        </p:spPr>
      </p:pic>
      <p:pic>
        <p:nvPicPr>
          <p:cNvPr id="3" name="Picture 2"/>
          <p:cNvPicPr>
            <a:picLocks noChangeAspect="1"/>
          </p:cNvPicPr>
          <p:nvPr/>
        </p:nvPicPr>
        <p:blipFill>
          <a:blip r:embed="rId3"/>
          <a:stretch>
            <a:fillRect/>
          </a:stretch>
        </p:blipFill>
        <p:spPr>
          <a:xfrm>
            <a:off x="9999256" y="849275"/>
            <a:ext cx="1238250" cy="1714500"/>
          </a:xfrm>
          <a:prstGeom prst="rect">
            <a:avLst/>
          </a:prstGeom>
        </p:spPr>
      </p:pic>
    </p:spTree>
    <p:extLst>
      <p:ext uri="{BB962C8B-B14F-4D97-AF65-F5344CB8AC3E}">
        <p14:creationId xmlns:p14="http://schemas.microsoft.com/office/powerpoint/2010/main" val="252858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usually need to have a hypothesis</a:t>
            </a:r>
            <a:endParaRPr lang="en-US" dirty="0"/>
          </a:p>
        </p:txBody>
      </p:sp>
      <p:sp>
        <p:nvSpPr>
          <p:cNvPr id="3" name="Content Placeholder 2"/>
          <p:cNvSpPr>
            <a:spLocks noGrp="1"/>
          </p:cNvSpPr>
          <p:nvPr>
            <p:ph idx="1"/>
          </p:nvPr>
        </p:nvSpPr>
        <p:spPr>
          <a:xfrm>
            <a:off x="838200" y="1825625"/>
            <a:ext cx="10515600" cy="899646"/>
          </a:xfrm>
        </p:spPr>
        <p:txBody>
          <a:bodyPr/>
          <a:lstStyle/>
          <a:p>
            <a:r>
              <a:rPr lang="en-US" dirty="0" smtClean="0"/>
              <a:t>Nocturnal blood pressure variability is an independent contributor to cardiovascular morbidity and mortality in people with hypertension</a:t>
            </a:r>
            <a:endParaRPr lang="en-US" dirty="0"/>
          </a:p>
        </p:txBody>
      </p:sp>
    </p:spTree>
    <p:extLst>
      <p:ext uri="{BB962C8B-B14F-4D97-AF65-F5344CB8AC3E}">
        <p14:creationId xmlns:p14="http://schemas.microsoft.com/office/powerpoint/2010/main" val="183117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usually need several AIMS</a:t>
            </a:r>
            <a:endParaRPr lang="en-US" dirty="0"/>
          </a:p>
        </p:txBody>
      </p:sp>
      <p:sp>
        <p:nvSpPr>
          <p:cNvPr id="3" name="Content Placeholder 2"/>
          <p:cNvSpPr>
            <a:spLocks noGrp="1"/>
          </p:cNvSpPr>
          <p:nvPr>
            <p:ph idx="1"/>
          </p:nvPr>
        </p:nvSpPr>
        <p:spPr>
          <a:xfrm>
            <a:off x="838200" y="1825625"/>
            <a:ext cx="10515600" cy="4204634"/>
          </a:xfrm>
        </p:spPr>
        <p:txBody>
          <a:bodyPr>
            <a:normAutofit fontScale="92500" lnSpcReduction="20000"/>
          </a:bodyPr>
          <a:lstStyle/>
          <a:p>
            <a:r>
              <a:rPr lang="en-US" dirty="0" smtClean="0"/>
              <a:t>H</a:t>
            </a:r>
            <a:r>
              <a:rPr lang="en-US" baseline="-25000" dirty="0" smtClean="0"/>
              <a:t>0</a:t>
            </a:r>
            <a:r>
              <a:rPr lang="en-US" dirty="0" smtClean="0"/>
              <a:t>: Nocturnal blood pressure variability is an independent contributor to cardiovascular morbidity and mortality in people with hypertension</a:t>
            </a:r>
          </a:p>
          <a:p>
            <a:endParaRPr lang="en-US" dirty="0"/>
          </a:p>
          <a:p>
            <a:pPr marL="0" indent="0">
              <a:buNone/>
            </a:pPr>
            <a:r>
              <a:rPr lang="en-US" dirty="0" smtClean="0"/>
              <a:t>This Hypothesis will be tested through the following AIMS</a:t>
            </a:r>
          </a:p>
          <a:p>
            <a:r>
              <a:rPr lang="en-US" dirty="0" smtClean="0"/>
              <a:t>AIM1: To determine the magnitude of nocturnal blood pressure variation measured at 30 minute intervals in patients with hypertension</a:t>
            </a:r>
          </a:p>
          <a:p>
            <a:r>
              <a:rPr lang="en-US" dirty="0" smtClean="0"/>
              <a:t>AIM2: To determine whether nocturnal variation in blood pressure is related to demographic and racial factors such as age, gender, race, and ethnicity</a:t>
            </a:r>
          </a:p>
          <a:p>
            <a:r>
              <a:rPr lang="en-US" dirty="0" smtClean="0"/>
              <a:t>AIM3: To assess whether cardiovascular morbidity occurrences such as MI, heart failure, stroke, and death occur more frequently in patients with greater nocturnal blood pressure variation</a:t>
            </a:r>
            <a:endParaRPr lang="en-US" dirty="0"/>
          </a:p>
        </p:txBody>
      </p:sp>
    </p:spTree>
    <p:extLst>
      <p:ext uri="{BB962C8B-B14F-4D97-AF65-F5344CB8AC3E}">
        <p14:creationId xmlns:p14="http://schemas.microsoft.com/office/powerpoint/2010/main" val="30411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Convince your Readers and Reviewers</a:t>
            </a:r>
            <a:endParaRPr lang="en-US" dirty="0"/>
          </a:p>
        </p:txBody>
      </p:sp>
      <p:sp>
        <p:nvSpPr>
          <p:cNvPr id="3" name="Content Placeholder 2"/>
          <p:cNvSpPr>
            <a:spLocks noGrp="1"/>
          </p:cNvSpPr>
          <p:nvPr>
            <p:ph idx="1"/>
          </p:nvPr>
        </p:nvSpPr>
        <p:spPr>
          <a:xfrm>
            <a:off x="838200" y="1825625"/>
            <a:ext cx="10515600" cy="1921622"/>
          </a:xfrm>
        </p:spPr>
        <p:txBody>
          <a:bodyPr>
            <a:normAutofit lnSpcReduction="10000"/>
          </a:bodyPr>
          <a:lstStyle/>
          <a:p>
            <a:r>
              <a:rPr lang="en-US" dirty="0" smtClean="0"/>
              <a:t>Why your approach will differ from what has been done already, or improve upon existing knowledge, or come at a problem from a different angle.  Innovation is important in your scoring composite and it’s OK to state plainly how your study will move the field forward in a novel fashion.</a:t>
            </a:r>
            <a:endParaRPr lang="en-US" dirty="0"/>
          </a:p>
        </p:txBody>
      </p:sp>
    </p:spTree>
    <p:extLst>
      <p:ext uri="{BB962C8B-B14F-4D97-AF65-F5344CB8AC3E}">
        <p14:creationId xmlns:p14="http://schemas.microsoft.com/office/powerpoint/2010/main" val="3149117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Preliminary Data</a:t>
            </a:r>
            <a:endParaRPr lang="en-US" dirty="0"/>
          </a:p>
        </p:txBody>
      </p:sp>
      <p:sp>
        <p:nvSpPr>
          <p:cNvPr id="3" name="Content Placeholder 2"/>
          <p:cNvSpPr>
            <a:spLocks noGrp="1"/>
          </p:cNvSpPr>
          <p:nvPr>
            <p:ph idx="1"/>
          </p:nvPr>
        </p:nvSpPr>
        <p:spPr/>
        <p:txBody>
          <a:bodyPr/>
          <a:lstStyle/>
          <a:p>
            <a:r>
              <a:rPr lang="en-US" dirty="0" smtClean="0"/>
              <a:t>Not always needed, but usually an essential aspect to your grant</a:t>
            </a:r>
          </a:p>
          <a:p>
            <a:r>
              <a:rPr lang="en-US" dirty="0" smtClean="0"/>
              <a:t>For 2 reasons</a:t>
            </a:r>
          </a:p>
          <a:p>
            <a:r>
              <a:rPr lang="en-US" dirty="0" smtClean="0"/>
              <a:t>First – it shows you can make the measurements or assemble the data or whatever</a:t>
            </a:r>
          </a:p>
          <a:p>
            <a:r>
              <a:rPr lang="en-US" dirty="0" smtClean="0"/>
              <a:t>Second – hopefully it shows tendencies that support your H</a:t>
            </a:r>
            <a:r>
              <a:rPr lang="en-US" baseline="-25000" dirty="0" smtClean="0"/>
              <a:t>0</a:t>
            </a:r>
          </a:p>
          <a:p>
            <a:r>
              <a:rPr lang="en-US" dirty="0" smtClean="0"/>
              <a:t>The TRICK in this is to whet, but not satiate, the appetite</a:t>
            </a:r>
          </a:p>
          <a:p>
            <a:r>
              <a:rPr lang="en-US" dirty="0" smtClean="0"/>
              <a:t>If your preliminary data already shows pretty solidly what you want to pursue in the grant, why do you need (more) funding?</a:t>
            </a:r>
            <a:endParaRPr lang="en-US" dirty="0"/>
          </a:p>
        </p:txBody>
      </p:sp>
    </p:spTree>
    <p:extLst>
      <p:ext uri="{BB962C8B-B14F-4D97-AF65-F5344CB8AC3E}">
        <p14:creationId xmlns:p14="http://schemas.microsoft.com/office/powerpoint/2010/main" val="3814935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2012</Words>
  <Application>Microsoft Office PowerPoint</Application>
  <PresentationFormat>Widescreen</PresentationFormat>
  <Paragraphs>214</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Verdana</vt:lpstr>
      <vt:lpstr>Office Theme</vt:lpstr>
      <vt:lpstr>Approaches to Writing a Research Proposal</vt:lpstr>
      <vt:lpstr>The absolutely-don’t-forget-this list</vt:lpstr>
      <vt:lpstr>The essential list</vt:lpstr>
      <vt:lpstr>STEP 1 - PLANNING CLINICAL RESEARCH</vt:lpstr>
      <vt:lpstr>Step 1A – Introduction (“the grabber section”)</vt:lpstr>
      <vt:lpstr>You usually need to have a hypothesis</vt:lpstr>
      <vt:lpstr>You usually need several AIMS</vt:lpstr>
      <vt:lpstr>STEP 2: Convince your Readers and Reviewers</vt:lpstr>
      <vt:lpstr>STEP 3: Preliminary Data</vt:lpstr>
      <vt:lpstr>Designing the study</vt:lpstr>
      <vt:lpstr>Pitfalls in designing clinical research</vt:lpstr>
      <vt:lpstr>Some suggestions</vt:lpstr>
      <vt:lpstr>PowerPoint Presentation</vt:lpstr>
      <vt:lpstr>A few graphics help breakup the monotony of text</vt:lpstr>
      <vt:lpstr>PowerPoint Presentation</vt:lpstr>
      <vt:lpstr>The analysis section</vt:lpstr>
      <vt:lpstr>Ask yourself these questions</vt:lpstr>
      <vt:lpstr>IMPORTANT</vt:lpstr>
      <vt:lpstr>Sidebar on K awards</vt:lpstr>
      <vt:lpstr>One approach</vt:lpstr>
      <vt:lpstr>Approach-2</vt:lpstr>
      <vt:lpstr>Approach - 3</vt:lpstr>
      <vt:lpstr>And when you feel like your have a break</vt:lpstr>
      <vt:lpstr>Approach - 4</vt:lpstr>
      <vt:lpstr>Approach - 5</vt:lpstr>
      <vt:lpstr>Approach – 6 (standing alone)</vt:lpstr>
      <vt:lpstr>PowerPoint Presentation</vt:lpstr>
      <vt:lpstr>PowerPoint Presentation</vt:lpstr>
      <vt:lpstr>The absolutely-don’t-forget-this list</vt:lpstr>
      <vt:lpstr>The essential list</vt:lpstr>
      <vt:lpstr>Last Minute stuff</vt:lpstr>
      <vt:lpstr>SEGUE</vt:lpstr>
      <vt:lpstr>Putting it all together</vt:lpstr>
      <vt:lpstr>An example</vt:lpstr>
      <vt:lpstr>An observation</vt:lpstr>
      <vt:lpstr>Personal Example</vt:lpstr>
      <vt:lpstr>How do I proceed with my idea?</vt:lpstr>
      <vt:lpstr>But I had no prelim data</vt:lpstr>
      <vt:lpstr>Step 1</vt:lpstr>
      <vt:lpstr>First wrinkle in the story -</vt:lpstr>
      <vt:lpstr>Step 1 – getting permission</vt:lpstr>
      <vt:lpstr>Results of Step 1</vt:lpstr>
      <vt:lpstr>PowerPoint Presentation</vt:lpstr>
      <vt:lpstr>Step 2: Apply for funding: AIMS, AIMS, AIMS</vt:lpstr>
      <vt:lpstr>An example of three (independent) AIMS</vt:lpstr>
      <vt:lpstr>What does Penn have that makes you competitive?</vt:lpstr>
      <vt:lpstr>What happened next</vt:lpstr>
      <vt:lpstr>The “pink sheet”</vt:lpstr>
      <vt:lpstr>PowerPoint Presentation</vt:lpstr>
      <vt:lpstr>Was very close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this together</dc:title>
  <dc:creator>Townsend MD, Raymond R</dc:creator>
  <cp:lastModifiedBy>Townsend MD, Raymond R</cp:lastModifiedBy>
  <cp:revision>21</cp:revision>
  <cp:lastPrinted>2017-08-09T17:22:25Z</cp:lastPrinted>
  <dcterms:created xsi:type="dcterms:W3CDTF">2017-08-09T13:59:48Z</dcterms:created>
  <dcterms:modified xsi:type="dcterms:W3CDTF">2019-11-13T12:08:14Z</dcterms:modified>
</cp:coreProperties>
</file>